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312" r:id="rId2"/>
    <p:sldId id="313" r:id="rId3"/>
    <p:sldId id="267" r:id="rId4"/>
    <p:sldId id="314" r:id="rId5"/>
    <p:sldId id="258" r:id="rId6"/>
    <p:sldId id="259" r:id="rId7"/>
    <p:sldId id="260" r:id="rId8"/>
    <p:sldId id="261" r:id="rId9"/>
    <p:sldId id="268" r:id="rId10"/>
    <p:sldId id="270" r:id="rId11"/>
    <p:sldId id="271" r:id="rId12"/>
    <p:sldId id="272" r:id="rId13"/>
    <p:sldId id="273" r:id="rId14"/>
    <p:sldId id="315" r:id="rId15"/>
    <p:sldId id="269" r:id="rId16"/>
    <p:sldId id="274" r:id="rId17"/>
    <p:sldId id="278" r:id="rId18"/>
    <p:sldId id="279" r:id="rId19"/>
    <p:sldId id="275" r:id="rId20"/>
    <p:sldId id="276" r:id="rId21"/>
    <p:sldId id="277" r:id="rId22"/>
    <p:sldId id="284" r:id="rId23"/>
    <p:sldId id="285" r:id="rId24"/>
    <p:sldId id="280" r:id="rId25"/>
    <p:sldId id="287" r:id="rId26"/>
    <p:sldId id="290" r:id="rId27"/>
    <p:sldId id="286" r:id="rId28"/>
    <p:sldId id="289" r:id="rId29"/>
    <p:sldId id="281" r:id="rId30"/>
    <p:sldId id="282" r:id="rId31"/>
    <p:sldId id="297" r:id="rId32"/>
    <p:sldId id="291" r:id="rId33"/>
    <p:sldId id="292" r:id="rId34"/>
    <p:sldId id="298" r:id="rId35"/>
    <p:sldId id="293" r:id="rId36"/>
    <p:sldId id="299" r:id="rId37"/>
    <p:sldId id="294" r:id="rId38"/>
    <p:sldId id="296" r:id="rId39"/>
    <p:sldId id="300" r:id="rId40"/>
    <p:sldId id="301" r:id="rId41"/>
    <p:sldId id="302" r:id="rId42"/>
    <p:sldId id="303" r:id="rId43"/>
    <p:sldId id="304" r:id="rId44"/>
    <p:sldId id="311" r:id="rId45"/>
    <p:sldId id="305" r:id="rId46"/>
    <p:sldId id="306" r:id="rId47"/>
    <p:sldId id="316" r:id="rId48"/>
    <p:sldId id="307" r:id="rId49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D1F"/>
    <a:srgbClr val="01A3B0"/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8"/>
    <p:restoredTop sz="86308"/>
  </p:normalViewPr>
  <p:slideViewPr>
    <p:cSldViewPr snapToGrid="0">
      <p:cViewPr varScale="1">
        <p:scale>
          <a:sx n="71" d="100"/>
          <a:sy n="71" d="100"/>
        </p:scale>
        <p:origin x="200" y="12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DAD93-0947-A942-86BA-2ED999F72D29}" type="datetimeFigureOut">
              <a:rPr lang="en-LU" smtClean="0"/>
              <a:t>02/06/2025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FD306-4AA5-2D4E-8B64-6DD9267B4027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0002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36455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21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87384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DDC0-6F0F-D1FD-8912-E15CFA1C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63058-BA0A-45F8-E85D-E0CC3701D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B386E-56E3-7A7F-00C8-7921668E2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144C-5047-D606-1FD0-8F274D8E5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22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58182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48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20547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6977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57041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9044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370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0727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5086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19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824177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FD306-4AA5-2D4E-8B64-6DD9267B4027}" type="slidenum">
              <a:rPr lang="en-LU" smtClean="0"/>
              <a:t>20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8900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B169-7772-F505-D9C8-31C7E55A1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E7928-E92A-87A5-229D-2CBB6897E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90068-5539-D959-5C31-27A18D3A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6105-45CD-A144-B291-91D53157EC8F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E3621-43AD-5C95-24F7-ADC2105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E30C-935B-8637-AEA5-DE370E50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07240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00C2-BA94-8D18-E35A-8A0BB195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858C5-62E4-ECCE-4903-CAC9935F9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AC0A-F51F-2628-4E3E-7B34239C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51BD-A229-9440-B58F-90F875C0B61B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346D4-EC42-F9CF-CC0D-248F4E64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C84E0-EBF1-57B1-31E2-46C99EE1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54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DC5861-74B1-E0D5-F296-78F8A40F8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EE98B-89F0-6FC8-8193-C02A17331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56FBF-83C2-D955-E4BC-7B17919A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3649-78A1-9042-A3D6-989C113DF5CE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90F8-C530-C079-F5D4-2DE374BA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15FA8-7894-730E-3E33-A582D2B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7549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05AF-8BD9-A3DF-8757-AAAA19C9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D77A-34C0-C1AD-B50B-B56434E2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AA6E7-6950-9EBB-76C0-7865543B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2763-3D45-6247-9158-E9AE45E30999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8949-4BBB-38F4-A25B-9A0CBE6F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3C44-3093-2FFA-492C-160D3B59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5011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8D41-062A-B7EF-5E5C-36B65448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053FB-56B6-F752-8E12-6793341D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B356-5450-B78A-9948-A20346B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D1DE-026D-EB4E-8557-328B3CA90718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DF3E-7B54-5E1A-1DCE-18F6E1DE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DB7F-B779-CF7D-0F44-A75559D5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53953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9D8B-3145-979D-D188-4CDBAC25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82E00-BE4C-A8CE-45DC-122089BE7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9864E-282F-5778-9386-40AB2FF9A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A5F70-BF6C-61BD-3A1C-181F1A38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E3C5F-D35C-A54A-B5C2-D9A588E53700}" type="datetime1">
              <a:rPr lang="en-US" smtClean="0"/>
              <a:t>6/2/25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50A15-62A0-56DF-EF21-12CE46DD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F32C1-E2A1-BC4E-FF31-0FADB599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5406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59EF-7142-D3A5-56F4-7BEAD2B1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99457-1696-B65B-2DF3-5370D73DD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47C0E-EADD-3885-5602-A3FA3662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98BB3-B997-6464-74B0-D13A71B3A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45677-A1C3-5055-1BEA-43D0BF8F1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2A166-90E8-D094-E35E-D96B11F0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59EF-CC3A-5949-B83C-94323949CDB5}" type="datetime1">
              <a:rPr lang="en-US" smtClean="0"/>
              <a:t>6/2/25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0A1BDA-FB0B-5D42-C43D-09D6D2E7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A1C46-DEEA-BCD2-1411-F0C92A46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663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734-7353-D20A-F1E1-5234ADB4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0632F-E9A9-D581-6CFC-3E2894E3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CA82C-3EAB-E545-B44F-51C6B9C25410}" type="datetime1">
              <a:rPr lang="en-US" smtClean="0"/>
              <a:t>6/2/25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C582B-5A1C-81C5-31CD-9B8668F7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D2E2D-F1C4-3166-A690-82547A2D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53530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5C769-ED99-6906-D5E9-4F7A663A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6422-493C-174F-809C-68F6E5E81204}" type="datetime1">
              <a:rPr lang="en-US" smtClean="0"/>
              <a:t>6/2/25</a:t>
            </a:fld>
            <a:endParaRPr lang="en-L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833FD-E4E5-752F-73C4-10D4EED8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A6B5B-ABAC-A5D4-C4C6-99AE7798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6096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2538-1AF0-4650-EC59-54190352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1B5FC-DA0C-49C0-18DC-389F8937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E7B24-DD16-92D9-547F-1E43C2804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7E324-1652-B8EA-4A8A-01BDA6B7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309DE-30F8-1C43-BE2A-B66ED641D308}" type="datetime1">
              <a:rPr lang="en-US" smtClean="0"/>
              <a:t>6/2/25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B5634-B4D6-BD13-4E85-39FCFF83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2B56-AF26-3AB8-2014-5C310FFD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21915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4FEF-F7D8-644C-5E3E-D693797B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3D6D3-B305-F40B-139D-9CBDEAD8F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E1491-CAEE-E684-A137-1E8B2F152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4E81-DD33-FBCD-4019-6982E34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F646-0F58-6B40-9998-E22EC41F2859}" type="datetime1">
              <a:rPr lang="en-US" smtClean="0"/>
              <a:t>6/2/25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59C66-28A2-788E-A1C1-4C4A9689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82323-9488-9842-8DCB-FA7A4C07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7642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9543D-D71B-DC17-B49C-CA03C1E9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89594-60E0-048B-0A6A-CF78A399E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A28AF-B2AB-8DE9-856F-0F425C2BD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543D34-E425-3149-A8CB-B897B0DE8E13}" type="datetime1">
              <a:rPr lang="en-US" smtClean="0"/>
              <a:t>6/2/25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6F85-79E1-FF62-F1C3-D56512F8B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A7F-04E0-51D2-F3DE-188F3AB6C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2FFE3-EBCD-004D-B0F6-94C58CE35FF0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8945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29345613-machine-learning-ic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s://www.pythonthree.com/jupyter-notebook-in-4-flavors/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21" Type="http://schemas.openxmlformats.org/officeDocument/2006/relationships/hyperlink" Target="http://conceptosclaros.com/instalar-r-primeros-pasos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hyperlink" Target="https://logospng.org/logo-visual-studio-code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kit.com/view/u2q8t4y3o0q8w7w7_exclamation-mark-png-exclamation-mark-icon-png/" TargetMode="External"/><Relationship Id="rId11" Type="http://schemas.openxmlformats.org/officeDocument/2006/relationships/hyperlink" Target="https://codewith.mu/es/tutorials/1.1/" TargetMode="External"/><Relationship Id="rId5" Type="http://schemas.openxmlformats.org/officeDocument/2006/relationships/image" Target="../media/image14.png"/><Relationship Id="rId15" Type="http://schemas.openxmlformats.org/officeDocument/2006/relationships/hyperlink" Target="https://www.mentesliberadas.com/2019/12/03/cursos-online-sobre-matlab/" TargetMode="External"/><Relationship Id="rId23" Type="http://schemas.openxmlformats.org/officeDocument/2006/relationships/hyperlink" Target="https://www.alphaservesp.com/blog/what-is-sql-database-structure-types-examples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s://www.stickpng.com/img/icons-logos-emojis/tech-companies/google-colab-logo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www.svgrepo.com/svg/128150/not-allowed-symbol" TargetMode="External"/><Relationship Id="rId14" Type="http://schemas.openxmlformats.org/officeDocument/2006/relationships/image" Target="../media/image19.jpg"/><Relationship Id="rId2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vector-art/26381419-rounded-modern-check-mark-icon-done-vector-rounded-modern-check-mark-icon-done-vector" TargetMode="External"/><Relationship Id="rId3" Type="http://schemas.openxmlformats.org/officeDocument/2006/relationships/hyperlink" Target="https://www.vecteezy.com/vector-art/29345613-machine-learning-icon" TargetMode="External"/><Relationship Id="rId7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vector-art/26381419-rounded-modern-check-mark-icon-done-vector-rounded-modern-check-mark-icon-done-vector" TargetMode="External"/><Relationship Id="rId3" Type="http://schemas.openxmlformats.org/officeDocument/2006/relationships/hyperlink" Target="https://www.vecteezy.com/vector-art/29345613-machine-learning-icon" TargetMode="External"/><Relationship Id="rId7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vector-art/26381419-rounded-modern-check-mark-icon-done-vector-rounded-modern-check-mark-icon-done-vector" TargetMode="External"/><Relationship Id="rId3" Type="http://schemas.openxmlformats.org/officeDocument/2006/relationships/hyperlink" Target="https://www.vecteezy.com/vector-art/29345613-machine-learning-icon" TargetMode="External"/><Relationship Id="rId7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vector-art/26381419-rounded-modern-check-mark-icon-done-vector-rounded-modern-check-mark-icon-done-vector" TargetMode="External"/><Relationship Id="rId3" Type="http://schemas.openxmlformats.org/officeDocument/2006/relationships/hyperlink" Target="https://www.vecteezy.com/vector-art/29345613-machine-learning-icon" TargetMode="External"/><Relationship Id="rId7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5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29345613-machine-learning-ic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icon/algorithm_15411319.ht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icon/machine-learning_8637099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D4B4-DCE0-6C90-1D1A-D76228859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2904"/>
            <a:ext cx="9144000" cy="2387600"/>
          </a:xfrm>
        </p:spPr>
        <p:txBody>
          <a:bodyPr>
            <a:normAutofit/>
          </a:bodyPr>
          <a:lstStyle/>
          <a:p>
            <a:r>
              <a:rPr lang="en-LU" sz="6600" b="1" dirty="0">
                <a:solidFill>
                  <a:srgbClr val="01A3B0"/>
                </a:solidFill>
              </a:rPr>
              <a:t>Machine Learning </a:t>
            </a:r>
            <a:br>
              <a:rPr lang="en-LU" sz="6600" b="1" dirty="0">
                <a:solidFill>
                  <a:srgbClr val="01A3B0"/>
                </a:solidFill>
              </a:rPr>
            </a:br>
            <a:r>
              <a:rPr lang="en-LU" sz="6600" b="1" dirty="0">
                <a:solidFill>
                  <a:srgbClr val="01A3B0"/>
                </a:solidFill>
              </a:rPr>
              <a:t>for beginners</a:t>
            </a:r>
          </a:p>
        </p:txBody>
      </p:sp>
      <p:pic>
        <p:nvPicPr>
          <p:cNvPr id="5" name="Picture 4" descr="A logo with text on it&#10;&#10;AI-generated content may be incorrect.">
            <a:extLst>
              <a:ext uri="{FF2B5EF4-FFF2-40B4-BE49-F238E27FC236}">
                <a16:creationId xmlns:a16="http://schemas.microsoft.com/office/drawing/2014/main" id="{E85223C3-8B9B-F930-DD56-1421DD27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4" y="486713"/>
            <a:ext cx="2596242" cy="2046191"/>
          </a:xfrm>
          <a:prstGeom prst="rect">
            <a:avLst/>
          </a:prstGeom>
        </p:spPr>
      </p:pic>
      <p:pic>
        <p:nvPicPr>
          <p:cNvPr id="7" name="Picture 6" descr="Blue text on a white background&#10;&#10;AI-generated content may be incorrect.">
            <a:extLst>
              <a:ext uri="{FF2B5EF4-FFF2-40B4-BE49-F238E27FC236}">
                <a16:creationId xmlns:a16="http://schemas.microsoft.com/office/drawing/2014/main" id="{686E2D70-8A07-C8DC-C711-206F3DCD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45" y="592850"/>
            <a:ext cx="2997200" cy="1155700"/>
          </a:xfrm>
          <a:prstGeom prst="rect">
            <a:avLst/>
          </a:prstGeom>
        </p:spPr>
      </p:pic>
      <p:pic>
        <p:nvPicPr>
          <p:cNvPr id="9" name="Picture 8" descr="A logo for a university&#10;&#10;AI-generated content may be incorrect.">
            <a:extLst>
              <a:ext uri="{FF2B5EF4-FFF2-40B4-BE49-F238E27FC236}">
                <a16:creationId xmlns:a16="http://schemas.microsoft.com/office/drawing/2014/main" id="{71909416-05EF-FE08-65E0-CD418489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705" y="189009"/>
            <a:ext cx="2273300" cy="2641600"/>
          </a:xfrm>
          <a:prstGeom prst="rect">
            <a:avLst/>
          </a:prstGeom>
        </p:spPr>
      </p:pic>
      <p:pic>
        <p:nvPicPr>
          <p:cNvPr id="11" name="Picture 10" descr="A blue and red logo&#10;&#10;AI-generated content may be incorrect.">
            <a:extLst>
              <a:ext uri="{FF2B5EF4-FFF2-40B4-BE49-F238E27FC236}">
                <a16:creationId xmlns:a16="http://schemas.microsoft.com/office/drawing/2014/main" id="{C0249968-6C5E-FDD8-614C-8ECD0ADF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185" y="4622800"/>
            <a:ext cx="1751325" cy="2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4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29BB1-D8A4-51E8-B13A-6189FB9074E5}"/>
              </a:ext>
            </a:extLst>
          </p:cNvPr>
          <p:cNvSpPr txBox="1"/>
          <p:nvPr/>
        </p:nvSpPr>
        <p:spPr>
          <a:xfrm>
            <a:off x="4068201" y="85271"/>
            <a:ext cx="405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A8AB61-00FE-DC9C-B91F-B64CFCFF100F}"/>
              </a:ext>
            </a:extLst>
          </p:cNvPr>
          <p:cNvSpPr>
            <a:spLocks noChangeAspect="1"/>
          </p:cNvSpPr>
          <p:nvPr/>
        </p:nvSpPr>
        <p:spPr>
          <a:xfrm>
            <a:off x="2959509" y="2708893"/>
            <a:ext cx="1440000" cy="1440000"/>
          </a:xfrm>
          <a:prstGeom prst="ellipse">
            <a:avLst/>
          </a:prstGeom>
          <a:solidFill>
            <a:srgbClr val="FFE7B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18766D10-C933-6284-CE16-1CF0BFF09726}"/>
              </a:ext>
            </a:extLst>
          </p:cNvPr>
          <p:cNvSpPr/>
          <p:nvPr/>
        </p:nvSpPr>
        <p:spPr>
          <a:xfrm>
            <a:off x="462117" y="3745983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5E6C7E3-1511-2087-8E05-B53E1D3F6FE5}"/>
              </a:ext>
            </a:extLst>
          </p:cNvPr>
          <p:cNvSpPr/>
          <p:nvPr/>
        </p:nvSpPr>
        <p:spPr>
          <a:xfrm>
            <a:off x="462117" y="3429000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D8F7DAC4-B4E0-57A0-D6AF-946FC3BA8DDA}"/>
              </a:ext>
            </a:extLst>
          </p:cNvPr>
          <p:cNvSpPr/>
          <p:nvPr/>
        </p:nvSpPr>
        <p:spPr>
          <a:xfrm>
            <a:off x="462117" y="314161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B8468C9E-17FC-2527-DAC4-73D67D20397C}"/>
              </a:ext>
            </a:extLst>
          </p:cNvPr>
          <p:cNvSpPr/>
          <p:nvPr/>
        </p:nvSpPr>
        <p:spPr>
          <a:xfrm>
            <a:off x="462117" y="282452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CEE2CA37-9F6F-8F7F-4C13-CE2BBEC949D3}"/>
              </a:ext>
            </a:extLst>
          </p:cNvPr>
          <p:cNvSpPr/>
          <p:nvPr/>
        </p:nvSpPr>
        <p:spPr>
          <a:xfrm>
            <a:off x="462117" y="250743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7C0C22-3351-8769-7BEB-CEEA26EE2BAF}"/>
              </a:ext>
            </a:extLst>
          </p:cNvPr>
          <p:cNvSpPr txBox="1"/>
          <p:nvPr/>
        </p:nvSpPr>
        <p:spPr>
          <a:xfrm>
            <a:off x="496530" y="1861107"/>
            <a:ext cx="11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Raw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B473B95-DA33-5E38-BC18-4C2F5F090913}"/>
              </a:ext>
            </a:extLst>
          </p:cNvPr>
          <p:cNvSpPr/>
          <p:nvPr/>
        </p:nvSpPr>
        <p:spPr>
          <a:xfrm>
            <a:off x="1976284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0A4DD-FE28-8C10-EA61-31BF52EACF26}"/>
              </a:ext>
            </a:extLst>
          </p:cNvPr>
          <p:cNvSpPr txBox="1"/>
          <p:nvPr/>
        </p:nvSpPr>
        <p:spPr>
          <a:xfrm>
            <a:off x="2907677" y="3107417"/>
            <a:ext cx="154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Exploratory Data Analysis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7138FFE-C632-2D3F-7E4F-99253904326B}"/>
              </a:ext>
            </a:extLst>
          </p:cNvPr>
          <p:cNvSpPr/>
          <p:nvPr/>
        </p:nvSpPr>
        <p:spPr>
          <a:xfrm>
            <a:off x="4704308" y="3184474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7B817B-A0CC-D985-2A6F-8DB21593AB36}"/>
              </a:ext>
            </a:extLst>
          </p:cNvPr>
          <p:cNvGrpSpPr/>
          <p:nvPr/>
        </p:nvGrpSpPr>
        <p:grpSpPr>
          <a:xfrm>
            <a:off x="5820697" y="2630527"/>
            <a:ext cx="1219200" cy="1596729"/>
            <a:chOff x="5820697" y="2507438"/>
            <a:chExt cx="1219200" cy="15967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66546D-0C65-AF63-45C0-FE2B28074501}"/>
                </a:ext>
              </a:extLst>
            </p:cNvPr>
            <p:cNvSpPr/>
            <p:nvPr/>
          </p:nvSpPr>
          <p:spPr>
            <a:xfrm>
              <a:off x="5820697" y="2507438"/>
              <a:ext cx="1219200" cy="2014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CC6AFD-CC1F-FCE0-1150-F4A859666A68}"/>
                </a:ext>
              </a:extLst>
            </p:cNvPr>
            <p:cNvSpPr/>
            <p:nvPr/>
          </p:nvSpPr>
          <p:spPr>
            <a:xfrm>
              <a:off x="5820697" y="2760724"/>
              <a:ext cx="1219200" cy="201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6D2CDB-F8F5-2759-5A7F-9D3FF5B4AC01}"/>
                </a:ext>
              </a:extLst>
            </p:cNvPr>
            <p:cNvSpPr/>
            <p:nvPr/>
          </p:nvSpPr>
          <p:spPr>
            <a:xfrm>
              <a:off x="5820697" y="3328164"/>
              <a:ext cx="1219200" cy="20145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8BACD1-86E4-32A0-EC93-CDECDA5066F8}"/>
                </a:ext>
              </a:extLst>
            </p:cNvPr>
            <p:cNvSpPr/>
            <p:nvPr/>
          </p:nvSpPr>
          <p:spPr>
            <a:xfrm>
              <a:off x="5820697" y="3615438"/>
              <a:ext cx="1219200" cy="2014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F1967C-6EE5-71AF-A75E-938D76FDCBD7}"/>
                </a:ext>
              </a:extLst>
            </p:cNvPr>
            <p:cNvSpPr/>
            <p:nvPr/>
          </p:nvSpPr>
          <p:spPr>
            <a:xfrm>
              <a:off x="5820697" y="3040890"/>
              <a:ext cx="1219200" cy="2014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ABF0D-F11E-0C71-94B5-C5B2D72FC2EF}"/>
                </a:ext>
              </a:extLst>
            </p:cNvPr>
            <p:cNvSpPr/>
            <p:nvPr/>
          </p:nvSpPr>
          <p:spPr>
            <a:xfrm>
              <a:off x="5820697" y="3902712"/>
              <a:ext cx="1219200" cy="2014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6B867E6-EAB8-E62C-A3CA-323C2DD89459}"/>
              </a:ext>
            </a:extLst>
          </p:cNvPr>
          <p:cNvSpPr txBox="1"/>
          <p:nvPr/>
        </p:nvSpPr>
        <p:spPr>
          <a:xfrm>
            <a:off x="5820697" y="200253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Feature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90600F-868C-AFBB-1AA6-51C5507A7013}"/>
              </a:ext>
            </a:extLst>
          </p:cNvPr>
          <p:cNvSpPr/>
          <p:nvPr/>
        </p:nvSpPr>
        <p:spPr>
          <a:xfrm>
            <a:off x="8353190" y="2697257"/>
            <a:ext cx="1507524" cy="14632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4" name="Picture 33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2E76DC8-35A2-FFBD-76DC-EEFCE567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1025370" y="2822945"/>
            <a:ext cx="1008000" cy="1008000"/>
          </a:xfrm>
          <a:prstGeom prst="rect">
            <a:avLst/>
          </a:prstGeom>
        </p:spPr>
      </p:pic>
      <p:pic>
        <p:nvPicPr>
          <p:cNvPr id="35" name="Picture 34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946EF277-1862-D60C-E9E3-FADD4D6A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46" y="2947253"/>
            <a:ext cx="1033412" cy="10080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8EA25184-9596-1FBE-8FB4-93D2CD124615}"/>
              </a:ext>
            </a:extLst>
          </p:cNvPr>
          <p:cNvSpPr/>
          <p:nvPr/>
        </p:nvSpPr>
        <p:spPr>
          <a:xfrm>
            <a:off x="7357156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0C65D0-E3E0-2441-05B5-70208E72D8F1}"/>
              </a:ext>
            </a:extLst>
          </p:cNvPr>
          <p:cNvSpPr txBox="1"/>
          <p:nvPr/>
        </p:nvSpPr>
        <p:spPr>
          <a:xfrm>
            <a:off x="8497352" y="206256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Training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BAD4E9E-8A82-13BA-AF67-90205BB39FC6}"/>
              </a:ext>
            </a:extLst>
          </p:cNvPr>
          <p:cNvSpPr/>
          <p:nvPr/>
        </p:nvSpPr>
        <p:spPr>
          <a:xfrm>
            <a:off x="10178322" y="310741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E218A0-70EC-B34C-6C3C-44456955C97B}"/>
              </a:ext>
            </a:extLst>
          </p:cNvPr>
          <p:cNvSpPr txBox="1"/>
          <p:nvPr/>
        </p:nvSpPr>
        <p:spPr>
          <a:xfrm>
            <a:off x="10866741" y="2385727"/>
            <a:ext cx="13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Predictions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15892DB-4DD4-797C-C852-5281708C18B8}"/>
              </a:ext>
            </a:extLst>
          </p:cNvPr>
          <p:cNvSpPr/>
          <p:nvPr/>
        </p:nvSpPr>
        <p:spPr>
          <a:xfrm rot="5400000">
            <a:off x="11190157" y="4329531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4" name="Picture 43" descr="A magnifying glass and graph&#10;&#10;AI-generated content may be incorrect.">
            <a:extLst>
              <a:ext uri="{FF2B5EF4-FFF2-40B4-BE49-F238E27FC236}">
                <a16:creationId xmlns:a16="http://schemas.microsoft.com/office/drawing/2014/main" id="{7268C571-CE1D-6EF8-FEE9-482CFFB75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193" y="5257573"/>
            <a:ext cx="2055193" cy="16004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E97EC2-5CE1-3275-CE45-8009527E56F0}"/>
              </a:ext>
            </a:extLst>
          </p:cNvPr>
          <p:cNvSpPr txBox="1"/>
          <p:nvPr/>
        </p:nvSpPr>
        <p:spPr>
          <a:xfrm>
            <a:off x="10891506" y="4934407"/>
            <a:ext cx="13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Evaluation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8ABC0A0-01DF-87B8-3F85-6B3EBF71B06E}"/>
              </a:ext>
            </a:extLst>
          </p:cNvPr>
          <p:cNvSpPr/>
          <p:nvPr/>
        </p:nvSpPr>
        <p:spPr>
          <a:xfrm rot="10800000">
            <a:off x="9182288" y="581336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8" name="Picture 47" descr="A cloud with a gear and a cube&#10;&#10;AI-generated content may be incorrect.">
            <a:extLst>
              <a:ext uri="{FF2B5EF4-FFF2-40B4-BE49-F238E27FC236}">
                <a16:creationId xmlns:a16="http://schemas.microsoft.com/office/drawing/2014/main" id="{B9D469C7-4225-1911-D8AB-C78AA2844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4" y="5130862"/>
            <a:ext cx="1514167" cy="16418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9D2E800-E16B-5F98-F900-06EA4BE07B7B}"/>
              </a:ext>
            </a:extLst>
          </p:cNvPr>
          <p:cNvSpPr txBox="1"/>
          <p:nvPr/>
        </p:nvSpPr>
        <p:spPr>
          <a:xfrm>
            <a:off x="7266591" y="4726064"/>
            <a:ext cx="162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Interpretation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EF012-7B92-C8BF-B43A-AE597C72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10</a:t>
            </a:fld>
            <a:endParaRPr lang="en-L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87F10C-7DF2-4589-F4FD-BF27E517DE3E}"/>
              </a:ext>
            </a:extLst>
          </p:cNvPr>
          <p:cNvSpPr/>
          <p:nvPr/>
        </p:nvSpPr>
        <p:spPr>
          <a:xfrm>
            <a:off x="229239" y="1763686"/>
            <a:ext cx="1600309" cy="275586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4828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4B1285-DD48-9253-7D2E-398404559EC3}"/>
              </a:ext>
            </a:extLst>
          </p:cNvPr>
          <p:cNvSpPr txBox="1"/>
          <p:nvPr/>
        </p:nvSpPr>
        <p:spPr>
          <a:xfrm>
            <a:off x="5231105" y="35243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863C8-A129-E0BB-F086-D03E806F50B9}"/>
              </a:ext>
            </a:extLst>
          </p:cNvPr>
          <p:cNvSpPr txBox="1"/>
          <p:nvPr/>
        </p:nvSpPr>
        <p:spPr>
          <a:xfrm>
            <a:off x="314633" y="591126"/>
            <a:ext cx="830362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A collection of data points used to train and evaluate ML models;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Multiple samples each containing a set of features;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Training, Testing, and Validation dataset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Splitting strategy: 80% train &amp; 20% test | or 70% train, 15% test &amp; 15% validation</a:t>
            </a:r>
            <a:endParaRPr lang="en-L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BEDBC-E280-350E-A4BC-B4653C50CE45}"/>
              </a:ext>
            </a:extLst>
          </p:cNvPr>
          <p:cNvSpPr txBox="1"/>
          <p:nvPr/>
        </p:nvSpPr>
        <p:spPr>
          <a:xfrm>
            <a:off x="314633" y="2552233"/>
            <a:ext cx="3569110" cy="40147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LU" b="1" dirty="0"/>
              <a:t>Training Dataset</a:t>
            </a:r>
          </a:p>
          <a:p>
            <a:pPr algn="ctr"/>
            <a:endParaRPr lang="en-LU" b="1" dirty="0"/>
          </a:p>
          <a:p>
            <a:pPr marL="285750" indent="-285750">
              <a:buFontTx/>
              <a:buChar char="-"/>
            </a:pPr>
            <a:r>
              <a:rPr lang="en-GB" dirty="0"/>
              <a:t>T</a:t>
            </a:r>
            <a:r>
              <a:rPr lang="en-LU" dirty="0"/>
              <a:t>he largest portion of the dataset</a:t>
            </a:r>
          </a:p>
          <a:p>
            <a:pPr marL="285750" indent="-285750">
              <a:buFontTx/>
              <a:buChar char="-"/>
            </a:pPr>
            <a:r>
              <a:rPr lang="en-GB" dirty="0"/>
              <a:t>U</a:t>
            </a:r>
            <a:r>
              <a:rPr lang="en-LU" dirty="0"/>
              <a:t>sed to train the model</a:t>
            </a:r>
          </a:p>
          <a:p>
            <a:pPr marL="285750" indent="-285750">
              <a:buFontTx/>
              <a:buChar char="-"/>
            </a:pPr>
            <a:r>
              <a:rPr lang="en-GB" dirty="0"/>
              <a:t>I</a:t>
            </a:r>
            <a:r>
              <a:rPr lang="en-LU" dirty="0"/>
              <a:t>t helps the model learn patterns, relationships, and dependencies</a:t>
            </a:r>
          </a:p>
          <a:p>
            <a:pPr marL="285750" indent="-285750">
              <a:buFontTx/>
              <a:buChar char="-"/>
            </a:pPr>
            <a:r>
              <a:rPr lang="en-LU" dirty="0"/>
              <a:t>Large and diverse enough to generalize well</a:t>
            </a:r>
          </a:p>
          <a:p>
            <a:pPr marL="285750" indent="-285750">
              <a:buFontTx/>
              <a:buChar char="-"/>
            </a:pPr>
            <a:r>
              <a:rPr lang="en-GB" dirty="0"/>
              <a:t>M</a:t>
            </a:r>
            <a:r>
              <a:rPr lang="en-LU" dirty="0"/>
              <a:t>ust be representative</a:t>
            </a:r>
          </a:p>
          <a:p>
            <a:pPr marL="285750" indent="-285750">
              <a:buFontTx/>
              <a:buChar char="-"/>
            </a:pPr>
            <a:r>
              <a:rPr lang="en-LU" dirty="0"/>
              <a:t>Contains features (inputs) and labels (outputs)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7C1B2-CFEF-FEA9-18A6-98364A8AF153}"/>
              </a:ext>
            </a:extLst>
          </p:cNvPr>
          <p:cNvSpPr txBox="1"/>
          <p:nvPr/>
        </p:nvSpPr>
        <p:spPr>
          <a:xfrm>
            <a:off x="4090220" y="2686268"/>
            <a:ext cx="3569110" cy="3746718"/>
          </a:xfrm>
          <a:prstGeom prst="roundRect">
            <a:avLst/>
          </a:prstGeom>
          <a:solidFill>
            <a:srgbClr val="FFE7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U" b="1" dirty="0"/>
              <a:t>Test Dataset</a:t>
            </a:r>
          </a:p>
          <a:p>
            <a:pPr algn="ctr"/>
            <a:endParaRPr lang="en-LU" dirty="0"/>
          </a:p>
          <a:p>
            <a:pPr marL="285750" indent="-285750">
              <a:buFontTx/>
              <a:buChar char="-"/>
            </a:pPr>
            <a:r>
              <a:rPr lang="en-GB" dirty="0"/>
              <a:t>T</a:t>
            </a:r>
            <a:r>
              <a:rPr lang="en-LU" dirty="0"/>
              <a:t>he portion of data used to evaluate the final performance of a trained ML model</a:t>
            </a:r>
          </a:p>
          <a:p>
            <a:pPr marL="285750" indent="-285750">
              <a:buFontTx/>
              <a:buChar char="-"/>
            </a:pPr>
            <a:r>
              <a:rPr lang="en-GB" dirty="0"/>
              <a:t>S</a:t>
            </a:r>
            <a:r>
              <a:rPr lang="en-LU" dirty="0"/>
              <a:t>imulates real-world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I</a:t>
            </a:r>
            <a:r>
              <a:rPr lang="en-LU" dirty="0"/>
              <a:t>ndependent of the training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R</a:t>
            </a:r>
            <a:r>
              <a:rPr lang="en-LU" dirty="0"/>
              <a:t>epresentative </a:t>
            </a:r>
          </a:p>
          <a:p>
            <a:pPr marL="285750" indent="-285750">
              <a:buFontTx/>
              <a:buChar char="-"/>
            </a:pPr>
            <a:r>
              <a:rPr lang="en-GB" dirty="0"/>
              <a:t>L</a:t>
            </a:r>
            <a:r>
              <a:rPr lang="en-LU" dirty="0"/>
              <a:t>abels are available but never used during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1791F-C31B-53C5-A4D5-11CCFB7839ED}"/>
              </a:ext>
            </a:extLst>
          </p:cNvPr>
          <p:cNvSpPr txBox="1"/>
          <p:nvPr/>
        </p:nvSpPr>
        <p:spPr>
          <a:xfrm>
            <a:off x="7865807" y="2976215"/>
            <a:ext cx="4011559" cy="31668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U" b="1" dirty="0"/>
              <a:t>Validation Dataset</a:t>
            </a:r>
          </a:p>
          <a:p>
            <a:pPr algn="ctr"/>
            <a:endParaRPr lang="en-LU" b="1" dirty="0"/>
          </a:p>
          <a:p>
            <a:pPr marL="285750" indent="-285750">
              <a:buFontTx/>
              <a:buChar char="-"/>
            </a:pPr>
            <a:r>
              <a:rPr lang="en-GB" dirty="0"/>
              <a:t>U</a:t>
            </a:r>
            <a:r>
              <a:rPr lang="en-LU" dirty="0"/>
              <a:t>sed for tuning hyperparameters &amp; model selection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H</a:t>
            </a:r>
            <a:r>
              <a:rPr lang="en-LU" dirty="0"/>
              <a:t>elps to optimize the model before final testing</a:t>
            </a:r>
          </a:p>
          <a:p>
            <a:pPr marL="285750" indent="-285750">
              <a:buFontTx/>
              <a:buChar char="-"/>
            </a:pPr>
            <a:r>
              <a:rPr lang="en-GB" dirty="0"/>
              <a:t>H</a:t>
            </a:r>
            <a:r>
              <a:rPr lang="en-LU" dirty="0"/>
              <a:t>elps prevent overfitting</a:t>
            </a:r>
          </a:p>
          <a:p>
            <a:pPr marL="285750" indent="-285750">
              <a:buFontTx/>
              <a:buChar char="-"/>
            </a:pPr>
            <a:r>
              <a:rPr lang="en-GB" dirty="0"/>
              <a:t>S</a:t>
            </a:r>
            <a:r>
              <a:rPr lang="en-LU" dirty="0"/>
              <a:t>hould be similar to the test set for accurate tuning</a:t>
            </a:r>
          </a:p>
          <a:p>
            <a:endParaRPr lang="en-L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A9DF97-2755-4881-EED3-FCBD1B41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8265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1E31E1-245E-CC0D-2329-082DC8547D16}"/>
              </a:ext>
            </a:extLst>
          </p:cNvPr>
          <p:cNvSpPr txBox="1"/>
          <p:nvPr/>
        </p:nvSpPr>
        <p:spPr>
          <a:xfrm>
            <a:off x="3807136" y="70507"/>
            <a:ext cx="457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6619-0B6F-8A4A-585F-778CB7E3A186}"/>
              </a:ext>
            </a:extLst>
          </p:cNvPr>
          <p:cNvSpPr txBox="1"/>
          <p:nvPr/>
        </p:nvSpPr>
        <p:spPr>
          <a:xfrm>
            <a:off x="165910" y="610051"/>
            <a:ext cx="1132676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The crucial step in the ML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LU" dirty="0"/>
              <a:t>t is important to understand the structure, distribution, and relationship within the dataset before training ML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Helps identify missing values, detect outliers, and reveal patterns that could influence model performance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97381A-4AE5-4C32-1379-F5D554DDF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41581"/>
              </p:ext>
            </p:extLst>
          </p:nvPr>
        </p:nvGraphicFramePr>
        <p:xfrm>
          <a:off x="727585" y="2971800"/>
          <a:ext cx="7649499" cy="3139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310582">
                  <a:extLst>
                    <a:ext uri="{9D8B030D-6E8A-4147-A177-3AD203B41FA5}">
                      <a16:colId xmlns:a16="http://schemas.microsoft.com/office/drawing/2014/main" val="3320994448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4198875647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122601734"/>
                    </a:ext>
                  </a:extLst>
                </a:gridCol>
                <a:gridCol w="629264">
                  <a:extLst>
                    <a:ext uri="{9D8B030D-6E8A-4147-A177-3AD203B41FA5}">
                      <a16:colId xmlns:a16="http://schemas.microsoft.com/office/drawing/2014/main" val="2184015474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4026766005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494502405"/>
                    </a:ext>
                  </a:extLst>
                </a:gridCol>
                <a:gridCol w="1101215">
                  <a:extLst>
                    <a:ext uri="{9D8B030D-6E8A-4147-A177-3AD203B41FA5}">
                      <a16:colId xmlns:a16="http://schemas.microsoft.com/office/drawing/2014/main" val="1635317423"/>
                    </a:ext>
                  </a:extLst>
                </a:gridCol>
              </a:tblGrid>
              <a:tr h="907026">
                <a:tc>
                  <a:txBody>
                    <a:bodyPr/>
                    <a:lstStyle/>
                    <a:p>
                      <a:pPr algn="r"/>
                      <a:r>
                        <a:rPr lang="en-LU" dirty="0"/>
                        <a:t>                Language</a:t>
                      </a:r>
                    </a:p>
                    <a:p>
                      <a:pPr algn="ctr"/>
                      <a:endParaRPr lang="en-LU" dirty="0"/>
                    </a:p>
                    <a:p>
                      <a:pPr algn="l"/>
                      <a:r>
                        <a:rPr lang="en-LU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Julia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Apache 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dirty="0"/>
                        <a:t>MATLAB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6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  <a:r>
                        <a:rPr lang="en-LU" dirty="0"/>
                        <a:t>upyter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7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U" dirty="0"/>
                        <a:t>Google Colab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31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U" dirty="0"/>
                        <a:t>VS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4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U" dirty="0"/>
                        <a:t>RStudio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79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U" dirty="0"/>
                        <a:t>Apache Zeppelin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LU" dirty="0"/>
                        <a:t>MATLAB Live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482234"/>
                  </a:ext>
                </a:extLst>
              </a:tr>
            </a:tbl>
          </a:graphicData>
        </a:graphic>
      </p:graphicFrame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F343CACF-9937-ED91-27AD-62CA6498B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542" y="3905867"/>
            <a:ext cx="351501" cy="351501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56D87762-FB3B-6351-3B60-47A97442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541" y="4257368"/>
            <a:ext cx="351501" cy="351501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5AF8C42C-B861-B031-D8C7-DBA1B5C9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541" y="4637135"/>
            <a:ext cx="351501" cy="351501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1C29B2E7-CA1A-06BA-3476-DACEE12A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540" y="5374187"/>
            <a:ext cx="351501" cy="351501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00E92457-6207-A5A7-FC80-DBB1D66A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9542" y="3905866"/>
            <a:ext cx="351501" cy="351501"/>
          </a:xfrm>
          <a:prstGeom prst="rect">
            <a:avLst/>
          </a:prstGeom>
        </p:spPr>
      </p:pic>
      <p:pic>
        <p:nvPicPr>
          <p:cNvPr id="17" name="Graphic 16" descr="Badge Tick1 outline">
            <a:extLst>
              <a:ext uri="{FF2B5EF4-FFF2-40B4-BE49-F238E27FC236}">
                <a16:creationId xmlns:a16="http://schemas.microsoft.com/office/drawing/2014/main" id="{DCF75C80-0287-3E54-6440-7C333263C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2328" y="4637135"/>
            <a:ext cx="351501" cy="351501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E4A55681-229B-49C4-C84F-7C736709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2328" y="5008553"/>
            <a:ext cx="351501" cy="351501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5BFAD4B8-50B8-AB74-D96F-5CA16011E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2328" y="5374187"/>
            <a:ext cx="351501" cy="351501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8D7C5361-A1AA-04D6-0FFE-3C0A50F8D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5791" y="3905865"/>
            <a:ext cx="351501" cy="351501"/>
          </a:xfrm>
          <a:prstGeom prst="rect">
            <a:avLst/>
          </a:prstGeom>
        </p:spPr>
      </p:pic>
      <p:pic>
        <p:nvPicPr>
          <p:cNvPr id="21" name="Graphic 20" descr="Badge Tick1 outline">
            <a:extLst>
              <a:ext uri="{FF2B5EF4-FFF2-40B4-BE49-F238E27FC236}">
                <a16:creationId xmlns:a16="http://schemas.microsoft.com/office/drawing/2014/main" id="{8AA6978D-16F5-759C-26FE-4BB7928B1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5791" y="4257366"/>
            <a:ext cx="351501" cy="351501"/>
          </a:xfrm>
          <a:prstGeom prst="rect">
            <a:avLst/>
          </a:prstGeom>
        </p:spPr>
      </p:pic>
      <p:pic>
        <p:nvPicPr>
          <p:cNvPr id="22" name="Graphic 21" descr="Badge Tick1 outline">
            <a:extLst>
              <a:ext uri="{FF2B5EF4-FFF2-40B4-BE49-F238E27FC236}">
                <a16:creationId xmlns:a16="http://schemas.microsoft.com/office/drawing/2014/main" id="{DDCA5485-87FE-C1B5-B238-0551E811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5791" y="4631112"/>
            <a:ext cx="351501" cy="351501"/>
          </a:xfrm>
          <a:prstGeom prst="rect">
            <a:avLst/>
          </a:prstGeom>
        </p:spPr>
      </p:pic>
      <p:pic>
        <p:nvPicPr>
          <p:cNvPr id="23" name="Graphic 22" descr="Badge Tick1 outline">
            <a:extLst>
              <a:ext uri="{FF2B5EF4-FFF2-40B4-BE49-F238E27FC236}">
                <a16:creationId xmlns:a16="http://schemas.microsoft.com/office/drawing/2014/main" id="{DD890EC4-3BF6-E2E2-D332-1523018C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5791" y="5374187"/>
            <a:ext cx="351501" cy="351501"/>
          </a:xfrm>
          <a:prstGeom prst="rect">
            <a:avLst/>
          </a:prstGeom>
        </p:spPr>
      </p:pic>
      <p:pic>
        <p:nvPicPr>
          <p:cNvPr id="24" name="Graphic 23" descr="Badge Tick1 outline">
            <a:extLst>
              <a:ext uri="{FF2B5EF4-FFF2-40B4-BE49-F238E27FC236}">
                <a16:creationId xmlns:a16="http://schemas.microsoft.com/office/drawing/2014/main" id="{718CCB6D-8832-A789-B396-3CD7F162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91" y="3905865"/>
            <a:ext cx="351501" cy="351501"/>
          </a:xfrm>
          <a:prstGeom prst="rect">
            <a:avLst/>
          </a:prstGeom>
        </p:spPr>
      </p:pic>
      <p:pic>
        <p:nvPicPr>
          <p:cNvPr id="25" name="Graphic 24" descr="Badge Tick1 outline">
            <a:extLst>
              <a:ext uri="{FF2B5EF4-FFF2-40B4-BE49-F238E27FC236}">
                <a16:creationId xmlns:a16="http://schemas.microsoft.com/office/drawing/2014/main" id="{6230D1F1-1906-E527-6BA7-C0EF9F0F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90" y="4631111"/>
            <a:ext cx="351501" cy="351501"/>
          </a:xfrm>
          <a:prstGeom prst="rect">
            <a:avLst/>
          </a:prstGeom>
        </p:spPr>
      </p:pic>
      <p:pic>
        <p:nvPicPr>
          <p:cNvPr id="26" name="Graphic 25" descr="Badge Tick1 outline">
            <a:extLst>
              <a:ext uri="{FF2B5EF4-FFF2-40B4-BE49-F238E27FC236}">
                <a16:creationId xmlns:a16="http://schemas.microsoft.com/office/drawing/2014/main" id="{0E0375B0-4574-7BC7-3251-C1D8F7AE8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613" y="3905864"/>
            <a:ext cx="351501" cy="351501"/>
          </a:xfrm>
          <a:prstGeom prst="rect">
            <a:avLst/>
          </a:prstGeom>
        </p:spPr>
      </p:pic>
      <p:pic>
        <p:nvPicPr>
          <p:cNvPr id="27" name="Graphic 26" descr="Badge Tick1 outline">
            <a:extLst>
              <a:ext uri="{FF2B5EF4-FFF2-40B4-BE49-F238E27FC236}">
                <a16:creationId xmlns:a16="http://schemas.microsoft.com/office/drawing/2014/main" id="{A9BEBE7A-B68B-5137-F8FD-5A65C5676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613" y="4631111"/>
            <a:ext cx="351501" cy="351501"/>
          </a:xfrm>
          <a:prstGeom prst="rect">
            <a:avLst/>
          </a:prstGeom>
        </p:spPr>
      </p:pic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6F937705-3EAC-05C1-4B5D-D0231ECF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613" y="5371175"/>
            <a:ext cx="351501" cy="351501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A75D7A5F-DE31-9F31-E952-4679FE3E8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783" y="3905863"/>
            <a:ext cx="351501" cy="351501"/>
          </a:xfrm>
          <a:prstGeom prst="rect">
            <a:avLst/>
          </a:prstGeom>
        </p:spPr>
      </p:pic>
      <p:pic>
        <p:nvPicPr>
          <p:cNvPr id="30" name="Graphic 29" descr="Badge Tick1 outline">
            <a:extLst>
              <a:ext uri="{FF2B5EF4-FFF2-40B4-BE49-F238E27FC236}">
                <a16:creationId xmlns:a16="http://schemas.microsoft.com/office/drawing/2014/main" id="{6A288295-EDAF-C7DD-80A4-F47E8344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782" y="4657050"/>
            <a:ext cx="351501" cy="351501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B372855A-F013-1AAF-A9B4-FD9B7A61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782" y="5759739"/>
            <a:ext cx="351501" cy="351501"/>
          </a:xfrm>
          <a:prstGeom prst="rect">
            <a:avLst/>
          </a:prstGeom>
        </p:spPr>
      </p:pic>
      <p:pic>
        <p:nvPicPr>
          <p:cNvPr id="35" name="Picture 34" descr="A black exclamation mark in a white circle&#10;&#10;AI-generated content may be incorrect.">
            <a:extLst>
              <a:ext uri="{FF2B5EF4-FFF2-40B4-BE49-F238E27FC236}">
                <a16:creationId xmlns:a16="http://schemas.microsoft.com/office/drawing/2014/main" id="{7A89FDF4-D54C-110C-D1C8-8DD8032E9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00714" y="5016902"/>
            <a:ext cx="308932" cy="324000"/>
          </a:xfrm>
          <a:prstGeom prst="rect">
            <a:avLst/>
          </a:prstGeom>
        </p:spPr>
      </p:pic>
      <p:pic>
        <p:nvPicPr>
          <p:cNvPr id="36" name="Picture 35" descr="A black exclamation mark in a white circle&#10;&#10;AI-generated content may be incorrect.">
            <a:extLst>
              <a:ext uri="{FF2B5EF4-FFF2-40B4-BE49-F238E27FC236}">
                <a16:creationId xmlns:a16="http://schemas.microsoft.com/office/drawing/2014/main" id="{26C363C5-3759-A534-F51E-4F3CFBB0D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40770" y="4273233"/>
            <a:ext cx="308932" cy="324000"/>
          </a:xfrm>
          <a:prstGeom prst="rect">
            <a:avLst/>
          </a:prstGeom>
        </p:spPr>
      </p:pic>
      <p:pic>
        <p:nvPicPr>
          <p:cNvPr id="37" name="Picture 36" descr="A black exclamation mark in a white circle&#10;&#10;AI-generated content may be incorrect.">
            <a:extLst>
              <a:ext uri="{FF2B5EF4-FFF2-40B4-BE49-F238E27FC236}">
                <a16:creationId xmlns:a16="http://schemas.microsoft.com/office/drawing/2014/main" id="{782B1E08-BF58-C4F6-801E-52D135A0F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37075" y="5014095"/>
            <a:ext cx="308932" cy="324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4A30513-2E27-04B9-EA76-4CE35ABFE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3400714" y="5753954"/>
            <a:ext cx="288000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355DE67-C1AA-D3C7-5169-8C3D33BF2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4152884" y="5758872"/>
            <a:ext cx="288000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D287A7A-F127-7592-70B9-74BEF6F21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4762483" y="5758872"/>
            <a:ext cx="288000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25E6214-AB70-8385-8E13-78CA5A9CA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5509735" y="4293862"/>
            <a:ext cx="288000" cy="28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56E64B4-860A-05F3-72CA-0D008EF28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5509735" y="5031280"/>
            <a:ext cx="288000" cy="288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54B9800-5BB4-22B7-6D15-CC6876CA8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5499907" y="5404909"/>
            <a:ext cx="288000" cy="288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AE42D80-7DE2-41CC-1BD7-DA7993BAE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5499902" y="5758866"/>
            <a:ext cx="288000" cy="288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A80220E-68DF-F85C-8323-24DD5C909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6560363" y="4293862"/>
            <a:ext cx="288000" cy="28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00F57F-C79F-560E-8FB9-C679C0F54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6557067" y="5040303"/>
            <a:ext cx="288000" cy="288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A10E5A7-AA5C-DC21-8F9D-85E1054C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6558684" y="5768073"/>
            <a:ext cx="288000" cy="28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B8BCEB3-A53F-E9E9-06CE-3A771895F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7693532" y="4288977"/>
            <a:ext cx="288000" cy="288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1718F45-71F8-B343-9165-BB36E5876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7693532" y="5050095"/>
            <a:ext cx="288000" cy="28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AEE03DD-69CD-C538-08AB-4DA71CBB5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7689827" y="5414048"/>
            <a:ext cx="288000" cy="288000"/>
          </a:xfrm>
          <a:prstGeom prst="rect">
            <a:avLst/>
          </a:prstGeom>
        </p:spPr>
      </p:pic>
      <p:pic>
        <p:nvPicPr>
          <p:cNvPr id="53" name="Picture 5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6B9672BB-DC8D-1625-78D0-8A5BFA406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52162" y="2630589"/>
            <a:ext cx="1244190" cy="798411"/>
          </a:xfrm>
          <a:prstGeom prst="rect">
            <a:avLst/>
          </a:prstGeom>
        </p:spPr>
      </p:pic>
      <p:pic>
        <p:nvPicPr>
          <p:cNvPr id="56" name="Picture 55" descr="A logo with a circle and a moon&#10;&#10;AI-generated content may be incorrect.">
            <a:extLst>
              <a:ext uri="{FF2B5EF4-FFF2-40B4-BE49-F238E27FC236}">
                <a16:creationId xmlns:a16="http://schemas.microsoft.com/office/drawing/2014/main" id="{B6D5FB86-9F10-7D40-A791-7AB5A7F1C1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03469" y="2697304"/>
            <a:ext cx="1586292" cy="793146"/>
          </a:xfrm>
          <a:prstGeom prst="rect">
            <a:avLst/>
          </a:prstGeom>
        </p:spPr>
      </p:pic>
      <p:pic>
        <p:nvPicPr>
          <p:cNvPr id="58" name="Picture 57" descr="A logo of a company&#10;&#10;AI-generated content may be incorrect.">
            <a:extLst>
              <a:ext uri="{FF2B5EF4-FFF2-40B4-BE49-F238E27FC236}">
                <a16:creationId xmlns:a16="http://schemas.microsoft.com/office/drawing/2014/main" id="{4A9DA6C7-88C9-3408-C81E-2DB7D11F95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750084" y="5239422"/>
            <a:ext cx="1434760" cy="956507"/>
          </a:xfrm>
          <a:prstGeom prst="rect">
            <a:avLst/>
          </a:prstGeom>
        </p:spPr>
      </p:pic>
      <p:pic>
        <p:nvPicPr>
          <p:cNvPr id="61" name="Picture 60" descr="A blue ribbon with a cross&#10;&#10;AI-generated content may be incorrect.">
            <a:extLst>
              <a:ext uri="{FF2B5EF4-FFF2-40B4-BE49-F238E27FC236}">
                <a16:creationId xmlns:a16="http://schemas.microsoft.com/office/drawing/2014/main" id="{B8D4D56F-97DC-E533-89C7-8A28AFE6AE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248383" y="5561673"/>
            <a:ext cx="843914" cy="843914"/>
          </a:xfrm>
          <a:prstGeom prst="rect">
            <a:avLst/>
          </a:prstGeom>
        </p:spPr>
      </p:pic>
      <p:pic>
        <p:nvPicPr>
          <p:cNvPr id="63" name="Picture 62" descr="A logo with orange circles&#10;&#10;AI-generated content may be incorrect.">
            <a:extLst>
              <a:ext uri="{FF2B5EF4-FFF2-40B4-BE49-F238E27FC236}">
                <a16:creationId xmlns:a16="http://schemas.microsoft.com/office/drawing/2014/main" id="{4E1303DA-C94C-9EAB-0A1B-921CBE4763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733138" y="4657050"/>
            <a:ext cx="1329775" cy="818920"/>
          </a:xfrm>
          <a:prstGeom prst="rect">
            <a:avLst/>
          </a:prstGeom>
        </p:spPr>
      </p:pic>
      <p:pic>
        <p:nvPicPr>
          <p:cNvPr id="65" name="Picture 64" descr="A blue button with a white letter&#10;&#10;AI-generated content may be incorrect.">
            <a:extLst>
              <a:ext uri="{FF2B5EF4-FFF2-40B4-BE49-F238E27FC236}">
                <a16:creationId xmlns:a16="http://schemas.microsoft.com/office/drawing/2014/main" id="{A913399F-714B-966A-FBC7-EACBAEEDF5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9046666" y="3739780"/>
            <a:ext cx="1444523" cy="1444523"/>
          </a:xfrm>
          <a:prstGeom prst="rect">
            <a:avLst/>
          </a:prstGeom>
        </p:spPr>
      </p:pic>
      <p:pic>
        <p:nvPicPr>
          <p:cNvPr id="67" name="Picture 66" descr="A logo of a software developer&#10;&#10;AI-generated content may be incorrect.">
            <a:extLst>
              <a:ext uri="{FF2B5EF4-FFF2-40B4-BE49-F238E27FC236}">
                <a16:creationId xmlns:a16="http://schemas.microsoft.com/office/drawing/2014/main" id="{D0186F66-6743-FD1E-3B5A-70CD55B5F0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593015" y="3828647"/>
            <a:ext cx="1434760" cy="82840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AAE137-361F-23A1-3D19-B2D2DC6A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12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273DF-1E0A-B1A0-EF15-7B68DF5F8283}"/>
              </a:ext>
            </a:extLst>
          </p:cNvPr>
          <p:cNvSpPr txBox="1"/>
          <p:nvPr/>
        </p:nvSpPr>
        <p:spPr>
          <a:xfrm>
            <a:off x="292100" y="317500"/>
            <a:ext cx="263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Jupyter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8EE4F-EA4A-5CFF-683C-0FEDA53E2E86}"/>
              </a:ext>
            </a:extLst>
          </p:cNvPr>
          <p:cNvSpPr txBox="1"/>
          <p:nvPr/>
        </p:nvSpPr>
        <p:spPr>
          <a:xfrm>
            <a:off x="292100" y="883623"/>
            <a:ext cx="4813300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Jupyter notebook is an open-source, interactive computing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 document-style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LU" dirty="0"/>
              <a:t>unning individual code cell independently – easier to test and debug snippets of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LU" dirty="0"/>
              <a:t>specially useful for data analysis and ML – allows users to iteratively explore data, generate plots, and refine preprocessing steps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he ability to mix code, markdown text, and visualizations in one document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90177BA-C9CB-083B-70F3-532709D3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160871"/>
            <a:ext cx="6388100" cy="635845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71FF83-673B-B6CD-B6D6-4B3E8857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653" y="6484404"/>
            <a:ext cx="2743200" cy="365125"/>
          </a:xfrm>
        </p:spPr>
        <p:txBody>
          <a:bodyPr/>
          <a:lstStyle/>
          <a:p>
            <a:fld id="{0642FFE3-EBCD-004D-B0F6-94C58CE35FF0}" type="slidenum">
              <a:rPr lang="en-LU" smtClean="0"/>
              <a:t>13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60529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BB8E-84F9-8EA7-8E2B-25D32A6F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63606-A01D-6B37-C9C7-644B66955449}"/>
              </a:ext>
            </a:extLst>
          </p:cNvPr>
          <p:cNvSpPr txBox="1"/>
          <p:nvPr/>
        </p:nvSpPr>
        <p:spPr>
          <a:xfrm>
            <a:off x="4068201" y="85271"/>
            <a:ext cx="405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953D68-BBF4-CFDD-73D1-D8388CE21CCF}"/>
              </a:ext>
            </a:extLst>
          </p:cNvPr>
          <p:cNvSpPr>
            <a:spLocks noChangeAspect="1"/>
          </p:cNvSpPr>
          <p:nvPr/>
        </p:nvSpPr>
        <p:spPr>
          <a:xfrm>
            <a:off x="2959509" y="2708893"/>
            <a:ext cx="1440000" cy="1440000"/>
          </a:xfrm>
          <a:prstGeom prst="ellipse">
            <a:avLst/>
          </a:prstGeom>
          <a:solidFill>
            <a:srgbClr val="FFE7B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5C4AD8D2-31DF-11CA-06C9-0FBB46B724D1}"/>
              </a:ext>
            </a:extLst>
          </p:cNvPr>
          <p:cNvSpPr/>
          <p:nvPr/>
        </p:nvSpPr>
        <p:spPr>
          <a:xfrm>
            <a:off x="462117" y="3745983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81EC87C2-AC96-4C71-288E-18FFEB931CC9}"/>
              </a:ext>
            </a:extLst>
          </p:cNvPr>
          <p:cNvSpPr/>
          <p:nvPr/>
        </p:nvSpPr>
        <p:spPr>
          <a:xfrm>
            <a:off x="462117" y="3429000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C3B44F2-F9B0-9594-DDBF-869B84E25659}"/>
              </a:ext>
            </a:extLst>
          </p:cNvPr>
          <p:cNvSpPr/>
          <p:nvPr/>
        </p:nvSpPr>
        <p:spPr>
          <a:xfrm>
            <a:off x="462117" y="314161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363D3D-7BC6-E6A2-F607-E699DAB3CDA1}"/>
              </a:ext>
            </a:extLst>
          </p:cNvPr>
          <p:cNvSpPr/>
          <p:nvPr/>
        </p:nvSpPr>
        <p:spPr>
          <a:xfrm>
            <a:off x="462117" y="282452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DF9FF1D-2C9B-DC67-A1D0-A071A1029622}"/>
              </a:ext>
            </a:extLst>
          </p:cNvPr>
          <p:cNvSpPr/>
          <p:nvPr/>
        </p:nvSpPr>
        <p:spPr>
          <a:xfrm>
            <a:off x="462117" y="250743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34EBC-9FC4-7344-C2F9-6D6D5F1FEBF1}"/>
              </a:ext>
            </a:extLst>
          </p:cNvPr>
          <p:cNvSpPr txBox="1"/>
          <p:nvPr/>
        </p:nvSpPr>
        <p:spPr>
          <a:xfrm>
            <a:off x="496530" y="1861107"/>
            <a:ext cx="11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Raw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C7C7EE0-B821-EC01-B9DA-180B77D69DFA}"/>
              </a:ext>
            </a:extLst>
          </p:cNvPr>
          <p:cNvSpPr/>
          <p:nvPr/>
        </p:nvSpPr>
        <p:spPr>
          <a:xfrm>
            <a:off x="1976284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20C40-4FAD-CD7E-D571-56A06CB88BBF}"/>
              </a:ext>
            </a:extLst>
          </p:cNvPr>
          <p:cNvSpPr txBox="1"/>
          <p:nvPr/>
        </p:nvSpPr>
        <p:spPr>
          <a:xfrm>
            <a:off x="2907677" y="3107417"/>
            <a:ext cx="154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Exploratory Data Analysis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2FBA6D0-78B4-7DB2-40CE-4814B62D091A}"/>
              </a:ext>
            </a:extLst>
          </p:cNvPr>
          <p:cNvSpPr/>
          <p:nvPr/>
        </p:nvSpPr>
        <p:spPr>
          <a:xfrm>
            <a:off x="4704308" y="3184474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C472AD-DECB-3BDF-9D0A-5C17B719B846}"/>
              </a:ext>
            </a:extLst>
          </p:cNvPr>
          <p:cNvGrpSpPr/>
          <p:nvPr/>
        </p:nvGrpSpPr>
        <p:grpSpPr>
          <a:xfrm>
            <a:off x="5820697" y="2630527"/>
            <a:ext cx="1219200" cy="1596729"/>
            <a:chOff x="5820697" y="2507438"/>
            <a:chExt cx="1219200" cy="15967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ED5A3B-AE96-5367-1E7D-2292571784FE}"/>
                </a:ext>
              </a:extLst>
            </p:cNvPr>
            <p:cNvSpPr/>
            <p:nvPr/>
          </p:nvSpPr>
          <p:spPr>
            <a:xfrm>
              <a:off x="5820697" y="2507438"/>
              <a:ext cx="1219200" cy="2014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130769-F3D3-F7B5-EBC6-A9A9BDBBBA98}"/>
                </a:ext>
              </a:extLst>
            </p:cNvPr>
            <p:cNvSpPr/>
            <p:nvPr/>
          </p:nvSpPr>
          <p:spPr>
            <a:xfrm>
              <a:off x="5820697" y="2760724"/>
              <a:ext cx="1219200" cy="201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4EFE0C-D7C3-CD24-4CAA-330F9CEE653E}"/>
                </a:ext>
              </a:extLst>
            </p:cNvPr>
            <p:cNvSpPr/>
            <p:nvPr/>
          </p:nvSpPr>
          <p:spPr>
            <a:xfrm>
              <a:off x="5820697" y="3328164"/>
              <a:ext cx="1219200" cy="20145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348C08-32FD-6FA6-9CF6-F27782137CC9}"/>
                </a:ext>
              </a:extLst>
            </p:cNvPr>
            <p:cNvSpPr/>
            <p:nvPr/>
          </p:nvSpPr>
          <p:spPr>
            <a:xfrm>
              <a:off x="5820697" y="3615438"/>
              <a:ext cx="1219200" cy="2014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ABA096-B1DB-A790-9126-410FCBCA7A5A}"/>
                </a:ext>
              </a:extLst>
            </p:cNvPr>
            <p:cNvSpPr/>
            <p:nvPr/>
          </p:nvSpPr>
          <p:spPr>
            <a:xfrm>
              <a:off x="5820697" y="3040890"/>
              <a:ext cx="1219200" cy="2014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9D13CE-5203-C3EF-8FDF-AAB49F73CB00}"/>
                </a:ext>
              </a:extLst>
            </p:cNvPr>
            <p:cNvSpPr/>
            <p:nvPr/>
          </p:nvSpPr>
          <p:spPr>
            <a:xfrm>
              <a:off x="5820697" y="3902712"/>
              <a:ext cx="1219200" cy="2014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DE49E-6BD6-E463-8F44-91988EC1A83D}"/>
              </a:ext>
            </a:extLst>
          </p:cNvPr>
          <p:cNvSpPr txBox="1"/>
          <p:nvPr/>
        </p:nvSpPr>
        <p:spPr>
          <a:xfrm>
            <a:off x="5820697" y="200253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Feature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34747E-D316-C356-BB92-DF3D64AA6AC6}"/>
              </a:ext>
            </a:extLst>
          </p:cNvPr>
          <p:cNvSpPr/>
          <p:nvPr/>
        </p:nvSpPr>
        <p:spPr>
          <a:xfrm>
            <a:off x="8353190" y="2697257"/>
            <a:ext cx="1507524" cy="14632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4" name="Picture 33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9299CF3-32BC-2656-E0C2-2CFE62AA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1025370" y="2822945"/>
            <a:ext cx="1008000" cy="1008000"/>
          </a:xfrm>
          <a:prstGeom prst="rect">
            <a:avLst/>
          </a:prstGeom>
        </p:spPr>
      </p:pic>
      <p:pic>
        <p:nvPicPr>
          <p:cNvPr id="35" name="Picture 34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ACCFA404-3E3E-AF50-D46D-A3E96AC0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46" y="2947253"/>
            <a:ext cx="1033412" cy="10080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87CC21A5-C4BE-310A-F8F5-2CF59FE64902}"/>
              </a:ext>
            </a:extLst>
          </p:cNvPr>
          <p:cNvSpPr/>
          <p:nvPr/>
        </p:nvSpPr>
        <p:spPr>
          <a:xfrm>
            <a:off x="7357156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66B0A-E59A-3C41-E7E8-B84DE92EF768}"/>
              </a:ext>
            </a:extLst>
          </p:cNvPr>
          <p:cNvSpPr txBox="1"/>
          <p:nvPr/>
        </p:nvSpPr>
        <p:spPr>
          <a:xfrm>
            <a:off x="8497352" y="206256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Training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ADFA1843-405C-A467-E141-1C003473CCFB}"/>
              </a:ext>
            </a:extLst>
          </p:cNvPr>
          <p:cNvSpPr/>
          <p:nvPr/>
        </p:nvSpPr>
        <p:spPr>
          <a:xfrm>
            <a:off x="10178322" y="310741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25DF2-A277-8275-9348-FE6F376C7415}"/>
              </a:ext>
            </a:extLst>
          </p:cNvPr>
          <p:cNvSpPr txBox="1"/>
          <p:nvPr/>
        </p:nvSpPr>
        <p:spPr>
          <a:xfrm>
            <a:off x="10866741" y="2385727"/>
            <a:ext cx="13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Predictions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96CC63DE-AD34-2EA5-DE5D-313C78956EE1}"/>
              </a:ext>
            </a:extLst>
          </p:cNvPr>
          <p:cNvSpPr/>
          <p:nvPr/>
        </p:nvSpPr>
        <p:spPr>
          <a:xfrm rot="5400000">
            <a:off x="11190157" y="4329531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4" name="Picture 43" descr="A magnifying glass and graph&#10;&#10;AI-generated content may be incorrect.">
            <a:extLst>
              <a:ext uri="{FF2B5EF4-FFF2-40B4-BE49-F238E27FC236}">
                <a16:creationId xmlns:a16="http://schemas.microsoft.com/office/drawing/2014/main" id="{4D7579E4-C616-9577-0AA8-825E18190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193" y="5257573"/>
            <a:ext cx="2055193" cy="16004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3E46D43-B557-4286-94F2-F84E06EE4271}"/>
              </a:ext>
            </a:extLst>
          </p:cNvPr>
          <p:cNvSpPr txBox="1"/>
          <p:nvPr/>
        </p:nvSpPr>
        <p:spPr>
          <a:xfrm>
            <a:off x="10891506" y="4934407"/>
            <a:ext cx="13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Evaluation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FD82C2A-702F-D897-2386-A42E8E481D38}"/>
              </a:ext>
            </a:extLst>
          </p:cNvPr>
          <p:cNvSpPr/>
          <p:nvPr/>
        </p:nvSpPr>
        <p:spPr>
          <a:xfrm rot="10800000">
            <a:off x="9182288" y="581336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8" name="Picture 47" descr="A cloud with a gear and a cube&#10;&#10;AI-generated content may be incorrect.">
            <a:extLst>
              <a:ext uri="{FF2B5EF4-FFF2-40B4-BE49-F238E27FC236}">
                <a16:creationId xmlns:a16="http://schemas.microsoft.com/office/drawing/2014/main" id="{FB0C268E-DBB4-41FB-2892-B49ADF9A7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4" y="5130862"/>
            <a:ext cx="1514167" cy="16418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AF2684-1005-EC1F-6DEB-40C680C79C50}"/>
              </a:ext>
            </a:extLst>
          </p:cNvPr>
          <p:cNvSpPr txBox="1"/>
          <p:nvPr/>
        </p:nvSpPr>
        <p:spPr>
          <a:xfrm>
            <a:off x="7266591" y="4726064"/>
            <a:ext cx="162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Interpretation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70733-2FC7-6F90-E78E-DD336381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14</a:t>
            </a:fld>
            <a:endParaRPr lang="en-L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C6B99A-2455-18E1-52E9-8F94AC0C2584}"/>
              </a:ext>
            </a:extLst>
          </p:cNvPr>
          <p:cNvSpPr/>
          <p:nvPr/>
        </p:nvSpPr>
        <p:spPr>
          <a:xfrm>
            <a:off x="2866943" y="2002532"/>
            <a:ext cx="1600309" cy="275586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" name="Picture 2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3A9A70E5-33C4-C1FF-FB40-E21E6E03C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14" y="4350348"/>
            <a:ext cx="782972" cy="7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7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79A34A-AC31-48BB-E2DF-7FAC4D6A1448}"/>
              </a:ext>
            </a:extLst>
          </p:cNvPr>
          <p:cNvSpPr txBox="1"/>
          <p:nvPr/>
        </p:nvSpPr>
        <p:spPr>
          <a:xfrm>
            <a:off x="172144" y="589670"/>
            <a:ext cx="6371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LU" dirty="0"/>
              <a:t>ata manipulation &amp;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LU" dirty="0"/>
              <a:t>oad datasets from various sources (CSV, Excel, SQL,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LU" dirty="0"/>
              <a:t>lean missing values, filter data, compute descriptive statistics</a:t>
            </a: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1938D8F-B36D-79F2-61BC-DE26D59A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05" y="1834397"/>
            <a:ext cx="7772400" cy="134505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3A6DF-45F7-0C5B-89CE-F1D5CCD942B5}"/>
              </a:ext>
            </a:extLst>
          </p:cNvPr>
          <p:cNvGrpSpPr/>
          <p:nvPr/>
        </p:nvGrpSpPr>
        <p:grpSpPr>
          <a:xfrm>
            <a:off x="6371031" y="337269"/>
            <a:ext cx="5648825" cy="1584000"/>
            <a:chOff x="6371031" y="248420"/>
            <a:chExt cx="5648825" cy="1584000"/>
          </a:xfrm>
        </p:grpSpPr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C4E3255-9F55-B68A-6732-94BFAAC3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1031" y="248420"/>
              <a:ext cx="5648825" cy="1584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F0E084-6D6F-7848-E476-16F12EC9468D}"/>
                </a:ext>
              </a:extLst>
            </p:cNvPr>
            <p:cNvSpPr/>
            <p:nvPr/>
          </p:nvSpPr>
          <p:spPr>
            <a:xfrm>
              <a:off x="9084565" y="1351267"/>
              <a:ext cx="1636629" cy="3489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CD9E6FC-57E0-1DF5-C20B-731CDAE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190764"/>
            <a:ext cx="7772400" cy="347074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514530-1BE2-AD24-9F18-2EADC97CB78F}"/>
              </a:ext>
            </a:extLst>
          </p:cNvPr>
          <p:cNvCxnSpPr/>
          <p:nvPr/>
        </p:nvCxnSpPr>
        <p:spPr>
          <a:xfrm>
            <a:off x="979714" y="4450702"/>
            <a:ext cx="1230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CD9602-EE7F-8253-64CF-A139637DF183}"/>
              </a:ext>
            </a:extLst>
          </p:cNvPr>
          <p:cNvSpPr txBox="1"/>
          <p:nvPr/>
        </p:nvSpPr>
        <p:spPr>
          <a:xfrm>
            <a:off x="1042427" y="4117125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LU" dirty="0"/>
              <a:t>eatures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78F5DA-A865-9BB2-47C8-8CA5492FEBCD}"/>
              </a:ext>
            </a:extLst>
          </p:cNvPr>
          <p:cNvCxnSpPr/>
          <p:nvPr/>
        </p:nvCxnSpPr>
        <p:spPr>
          <a:xfrm>
            <a:off x="2120305" y="4730620"/>
            <a:ext cx="0" cy="1726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733214-E696-BBE4-2F29-AD59BDE9220E}"/>
              </a:ext>
            </a:extLst>
          </p:cNvPr>
          <p:cNvSpPr txBox="1"/>
          <p:nvPr/>
        </p:nvSpPr>
        <p:spPr>
          <a:xfrm>
            <a:off x="1065605" y="540903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Samples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39B6A3-1A48-134D-E5DC-8A69404DC1AC}"/>
              </a:ext>
            </a:extLst>
          </p:cNvPr>
          <p:cNvSpPr>
            <a:spLocks noChangeAspect="1"/>
          </p:cNvSpPr>
          <p:nvPr/>
        </p:nvSpPr>
        <p:spPr>
          <a:xfrm>
            <a:off x="7632761" y="6182580"/>
            <a:ext cx="396000" cy="396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EA3C6-7BC3-7D7A-8E11-378FC4FFA267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097253" y="5993550"/>
            <a:ext cx="2400199" cy="332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9E71EF-9697-CF41-FA2D-8AB05EADBA62}"/>
              </a:ext>
            </a:extLst>
          </p:cNvPr>
          <p:cNvSpPr txBox="1"/>
          <p:nvPr/>
        </p:nvSpPr>
        <p:spPr>
          <a:xfrm>
            <a:off x="10497452" y="580888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Missing value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6159D48B-60A4-C5DF-A90E-AE0DC33D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15</a:t>
            </a:fld>
            <a:endParaRPr lang="en-L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177843-4969-EC46-5D66-4BAB8149E7EC}"/>
              </a:ext>
            </a:extLst>
          </p:cNvPr>
          <p:cNvSpPr txBox="1"/>
          <p:nvPr/>
        </p:nvSpPr>
        <p:spPr>
          <a:xfrm>
            <a:off x="0" y="83608"/>
            <a:ext cx="5903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 – Pandas </a:t>
            </a:r>
          </a:p>
        </p:txBody>
      </p:sp>
    </p:spTree>
    <p:extLst>
      <p:ext uri="{BB962C8B-B14F-4D97-AF65-F5344CB8AC3E}">
        <p14:creationId xmlns:p14="http://schemas.microsoft.com/office/powerpoint/2010/main" val="282262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764D174-A865-252A-B991-7928B421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716"/>
            <a:ext cx="11911800" cy="5486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C44CA-9CCF-121D-DB20-501BE6361278}"/>
              </a:ext>
            </a:extLst>
          </p:cNvPr>
          <p:cNvSpPr txBox="1"/>
          <p:nvPr/>
        </p:nvSpPr>
        <p:spPr>
          <a:xfrm>
            <a:off x="8976094" y="2199190"/>
            <a:ext cx="2935706" cy="4239101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LU" dirty="0"/>
              <a:t>Load dataset</a:t>
            </a:r>
          </a:p>
          <a:p>
            <a:pPr marL="342900" indent="-342900">
              <a:buAutoNum type="arabicParenR"/>
            </a:pPr>
            <a:r>
              <a:rPr lang="en-LU" dirty="0"/>
              <a:t>Show first/last 10 columns</a:t>
            </a:r>
          </a:p>
          <a:p>
            <a:pPr marL="342900" indent="-342900">
              <a:buAutoNum type="arabicParenR"/>
            </a:pPr>
            <a:r>
              <a:rPr lang="en-LU" dirty="0"/>
              <a:t>Explore data types</a:t>
            </a:r>
          </a:p>
          <a:p>
            <a:pPr marL="342900" indent="-342900">
              <a:buAutoNum type="arabicParenR"/>
            </a:pPr>
            <a:r>
              <a:rPr lang="en-GB" dirty="0"/>
              <a:t>E</a:t>
            </a:r>
            <a:r>
              <a:rPr lang="en-LU" dirty="0"/>
              <a:t>xplore summary statistics</a:t>
            </a:r>
          </a:p>
          <a:p>
            <a:pPr marL="342900" indent="-342900">
              <a:buAutoNum type="arabicParenR"/>
            </a:pPr>
            <a:r>
              <a:rPr lang="en-LU" dirty="0"/>
              <a:t>Check unique values</a:t>
            </a:r>
          </a:p>
          <a:p>
            <a:pPr marL="342900" indent="-342900">
              <a:buAutoNum type="arabicParenR"/>
            </a:pPr>
            <a:r>
              <a:rPr lang="en-LU" dirty="0"/>
              <a:t>Check if you have missing values and remove them</a:t>
            </a:r>
          </a:p>
          <a:p>
            <a:pPr marL="342900" indent="-342900">
              <a:buAutoNum type="arabicParenR"/>
            </a:pPr>
            <a:r>
              <a:rPr lang="en-LU" dirty="0"/>
              <a:t>Check if you have duplicates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169DBB-20FA-C925-74EA-107AD9CC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16</a:t>
            </a:fld>
            <a:endParaRPr lang="en-L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30DAB-E6D0-15E6-68AF-E8C7CA8B4AEE}"/>
              </a:ext>
            </a:extLst>
          </p:cNvPr>
          <p:cNvSpPr txBox="1"/>
          <p:nvPr/>
        </p:nvSpPr>
        <p:spPr>
          <a:xfrm>
            <a:off x="0" y="39984"/>
            <a:ext cx="457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0918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38AFE42-FECA-36D2-0EB6-6267E9AD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794"/>
            <a:ext cx="11220965" cy="2044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18919-FC13-1F42-4614-2A4C4391D1CE}"/>
              </a:ext>
            </a:extLst>
          </p:cNvPr>
          <p:cNvSpPr txBox="1"/>
          <p:nvPr/>
        </p:nvSpPr>
        <p:spPr>
          <a:xfrm>
            <a:off x="8285259" y="3328687"/>
            <a:ext cx="2935706" cy="341256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LU" dirty="0"/>
              <a:t>Drop duplicates and keep the first occur</a:t>
            </a:r>
            <a:r>
              <a:rPr lang="en-GB" dirty="0"/>
              <a:t>r</a:t>
            </a:r>
            <a:r>
              <a:rPr lang="en-LU" dirty="0"/>
              <a:t>ence</a:t>
            </a:r>
          </a:p>
          <a:p>
            <a:pPr marL="342900" indent="-342900">
              <a:buAutoNum type="arabicParenR"/>
            </a:pPr>
            <a:r>
              <a:rPr lang="en-GB" dirty="0"/>
              <a:t>R</a:t>
            </a:r>
            <a:r>
              <a:rPr lang="en-LU" dirty="0"/>
              <a:t>eset indexing</a:t>
            </a:r>
          </a:p>
          <a:p>
            <a:pPr marL="342900" indent="-342900">
              <a:buAutoNum type="arabicParenR"/>
            </a:pPr>
            <a:r>
              <a:rPr lang="en-GB" dirty="0"/>
              <a:t>C</a:t>
            </a:r>
            <a:r>
              <a:rPr lang="en-LU" dirty="0"/>
              <a:t>heck how many columns and rows is in the new dataframe</a:t>
            </a:r>
          </a:p>
          <a:p>
            <a:pPr marL="342900" indent="-342900">
              <a:buAutoNum type="arabicParenR"/>
            </a:pPr>
            <a:r>
              <a:rPr lang="en-LU" dirty="0"/>
              <a:t>Save the new dataframe as CSV file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37A6717-33D4-CE8A-81D8-EB665A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17</a:t>
            </a:fld>
            <a:endParaRPr lang="en-L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D98F0-0083-39E3-5065-9B86C05196F1}"/>
              </a:ext>
            </a:extLst>
          </p:cNvPr>
          <p:cNvSpPr txBox="1"/>
          <p:nvPr/>
        </p:nvSpPr>
        <p:spPr>
          <a:xfrm>
            <a:off x="0" y="0"/>
            <a:ext cx="457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741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BC56D5-F87A-1DA3-E1B6-674D7382C389}"/>
              </a:ext>
            </a:extLst>
          </p:cNvPr>
          <p:cNvSpPr txBox="1"/>
          <p:nvPr/>
        </p:nvSpPr>
        <p:spPr>
          <a:xfrm>
            <a:off x="224107" y="468125"/>
            <a:ext cx="1135255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When working with ML models, we must convert categorical variables into numerical values.</a:t>
            </a:r>
          </a:p>
          <a:p>
            <a:pPr>
              <a:lnSpc>
                <a:spcPct val="150000"/>
              </a:lnSpc>
            </a:pPr>
            <a:r>
              <a:rPr lang="en-LU" dirty="0"/>
              <a:t>Traditional ML models cannot process text-based data. </a:t>
            </a:r>
          </a:p>
          <a:p>
            <a:pPr>
              <a:lnSpc>
                <a:spcPct val="150000"/>
              </a:lnSpc>
            </a:pPr>
            <a:r>
              <a:rPr lang="en-LU" dirty="0"/>
              <a:t>This process is called encoding: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Binary encoding = converts categories into 0 and 1; Works if we have 2 categories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One-Hot encoding = creates new columns (dummy variables) for each category; This is used when we cannot assign numbers directly because it would mislead the model into thinking there is an order; Instead we create separate columns for each region.</a:t>
            </a: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E43D116-9E42-DF00-0F82-D6C1EFC6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7" y="3154614"/>
            <a:ext cx="11743305" cy="3476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8E08B-07FC-7701-1A1B-FC82D88AA3A5}"/>
              </a:ext>
            </a:extLst>
          </p:cNvPr>
          <p:cNvSpPr txBox="1"/>
          <p:nvPr/>
        </p:nvSpPr>
        <p:spPr>
          <a:xfrm>
            <a:off x="9031946" y="2719220"/>
            <a:ext cx="2935706" cy="397906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Apply Binary encoding where possible</a:t>
            </a:r>
          </a:p>
          <a:p>
            <a:pPr marL="342900" indent="-342900">
              <a:buAutoNum type="arabicParenR"/>
            </a:pPr>
            <a:r>
              <a:rPr lang="en-US" dirty="0"/>
              <a:t>Apply One-hot encoding where needed</a:t>
            </a:r>
          </a:p>
          <a:p>
            <a:pPr marL="342900" indent="-342900">
              <a:buAutoNum type="arabicParenR"/>
            </a:pPr>
            <a:r>
              <a:rPr lang="en-US" dirty="0"/>
              <a:t>Merge hot-encoded columns back to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Show first 10 rows of a new </a:t>
            </a:r>
            <a:r>
              <a:rPr lang="en-US" dirty="0" err="1"/>
              <a:t>DataFrame</a:t>
            </a:r>
            <a:endParaRPr lang="en-L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1AFF9A-21BA-E5A0-09A1-DCB0AEF0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18</a:t>
            </a:fld>
            <a:endParaRPr lang="en-L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447C6-9F8E-08B0-61AB-B3876611E091}"/>
              </a:ext>
            </a:extLst>
          </p:cNvPr>
          <p:cNvSpPr txBox="1"/>
          <p:nvPr/>
        </p:nvSpPr>
        <p:spPr>
          <a:xfrm>
            <a:off x="0" y="22965"/>
            <a:ext cx="457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425669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945D3B-6E7B-00EB-347A-DB710419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61" y="586206"/>
            <a:ext cx="6235700" cy="1498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EA241E-77A1-A85B-CDE5-C8A3E86C81A1}"/>
              </a:ext>
            </a:extLst>
          </p:cNvPr>
          <p:cNvSpPr/>
          <p:nvPr/>
        </p:nvSpPr>
        <p:spPr>
          <a:xfrm>
            <a:off x="3232483" y="1735890"/>
            <a:ext cx="1636629" cy="3489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1E7A7-62A9-93E0-5C40-2810CF8A9B92}"/>
              </a:ext>
            </a:extLst>
          </p:cNvPr>
          <p:cNvSpPr txBox="1"/>
          <p:nvPr/>
        </p:nvSpPr>
        <p:spPr>
          <a:xfrm>
            <a:off x="162761" y="2209347"/>
            <a:ext cx="9167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NumPy is a numerical computing library in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It provides support for arrays, matrices, and high-performance mathematical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LU" dirty="0"/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37CE5B2-FD4A-785B-6626-C728DFFA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1" y="3230485"/>
            <a:ext cx="7099300" cy="1409700"/>
          </a:xfrm>
          <a:prstGeom prst="rect">
            <a:avLst/>
          </a:prstGeom>
        </p:spPr>
      </p:pic>
      <p:pic>
        <p:nvPicPr>
          <p:cNvPr id="1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4393D58-033B-AC2A-FD5E-05BA939A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9" y="4640185"/>
            <a:ext cx="7581900" cy="204470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FE5DCEC-A6DC-F4E0-6B6E-910F6266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19</a:t>
            </a:fld>
            <a:endParaRPr lang="en-L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679C6E-4A84-EF94-C3DD-9BD0AB00DAC3}"/>
              </a:ext>
            </a:extLst>
          </p:cNvPr>
          <p:cNvSpPr txBox="1"/>
          <p:nvPr/>
        </p:nvSpPr>
        <p:spPr>
          <a:xfrm>
            <a:off x="3184658" y="45168"/>
            <a:ext cx="582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 - NumPy</a:t>
            </a:r>
          </a:p>
        </p:txBody>
      </p:sp>
    </p:spTree>
    <p:extLst>
      <p:ext uri="{BB962C8B-B14F-4D97-AF65-F5344CB8AC3E}">
        <p14:creationId xmlns:p14="http://schemas.microsoft.com/office/powerpoint/2010/main" val="296757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DF8D3-615A-F677-3354-0DB44AE4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4665-2394-DA91-0506-EF04C3BD079A}"/>
              </a:ext>
            </a:extLst>
          </p:cNvPr>
          <p:cNvSpPr txBox="1"/>
          <p:nvPr/>
        </p:nvSpPr>
        <p:spPr>
          <a:xfrm>
            <a:off x="0" y="85716"/>
            <a:ext cx="7699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are Artificial Intelligence and Machine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D0FD9-2B74-2F6D-F793-EDD30479C1F7}"/>
              </a:ext>
            </a:extLst>
          </p:cNvPr>
          <p:cNvSpPr txBox="1"/>
          <p:nvPr/>
        </p:nvSpPr>
        <p:spPr>
          <a:xfrm>
            <a:off x="0" y="547381"/>
            <a:ext cx="11266714" cy="32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Definition:</a:t>
            </a:r>
            <a:r>
              <a:rPr lang="en-LU" sz="2000" b="1" dirty="0"/>
              <a:t> </a:t>
            </a:r>
            <a:r>
              <a:rPr lang="en-LU" sz="2000" dirty="0"/>
              <a:t>Artificial Intelligence (AI) refers to the </a:t>
            </a:r>
            <a:r>
              <a:rPr lang="en-LU" sz="2000" b="1" dirty="0"/>
              <a:t>simulation</a:t>
            </a:r>
            <a:r>
              <a:rPr lang="en-LU" sz="2000" dirty="0"/>
              <a:t> of human intelligence in machines.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Goal:</a:t>
            </a:r>
            <a:r>
              <a:rPr lang="en-GB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000" dirty="0"/>
              <a:t>Enable machines to </a:t>
            </a:r>
            <a:r>
              <a:rPr lang="en-GB" sz="2000" b="1" dirty="0"/>
              <a:t>think</a:t>
            </a:r>
            <a:r>
              <a:rPr lang="en-GB" sz="2000" dirty="0"/>
              <a:t>, </a:t>
            </a:r>
            <a:r>
              <a:rPr lang="en-GB" sz="2000" b="1" dirty="0"/>
              <a:t>reason</a:t>
            </a:r>
            <a:r>
              <a:rPr lang="en-GB" sz="2000" dirty="0"/>
              <a:t>, </a:t>
            </a:r>
            <a:r>
              <a:rPr lang="en-GB" sz="2000" b="1" dirty="0"/>
              <a:t>and act</a:t>
            </a:r>
            <a:r>
              <a:rPr lang="en-GB" sz="2000" dirty="0"/>
              <a:t>.</a:t>
            </a:r>
            <a:endParaRPr lang="en-L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Main Capabilities: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Problem-solving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Decision-making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Language understanding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1AC29-5F6E-B073-CA5A-AC2DD9F0C6B8}"/>
              </a:ext>
            </a:extLst>
          </p:cNvPr>
          <p:cNvSpPr txBox="1"/>
          <p:nvPr/>
        </p:nvSpPr>
        <p:spPr>
          <a:xfrm>
            <a:off x="0" y="40298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2000" dirty="0"/>
              <a:t>The term </a:t>
            </a:r>
            <a:r>
              <a:rPr lang="en-LU" sz="2000" i="1" dirty="0"/>
              <a:t>Artificial Intelligence </a:t>
            </a:r>
            <a:r>
              <a:rPr lang="en-LU" sz="2000" dirty="0"/>
              <a:t>– first introduced in </a:t>
            </a:r>
            <a:r>
              <a:rPr lang="en-LU" sz="2000" b="1" dirty="0"/>
              <a:t>1956</a:t>
            </a:r>
            <a:r>
              <a:rPr lang="en-LU" sz="2000" dirty="0"/>
              <a:t> at the </a:t>
            </a:r>
            <a:r>
              <a:rPr lang="en-LU" sz="2000" b="1" dirty="0"/>
              <a:t>Dartmouth Conference</a:t>
            </a:r>
            <a:r>
              <a:rPr lang="en-LU" sz="2000" dirty="0"/>
              <a:t>, which is considered the official starting point of AI as aresearch field.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68D24-427C-CA37-B2DD-E4DFB21CA56C}"/>
              </a:ext>
            </a:extLst>
          </p:cNvPr>
          <p:cNvSpPr txBox="1"/>
          <p:nvPr/>
        </p:nvSpPr>
        <p:spPr>
          <a:xfrm>
            <a:off x="0" y="4830577"/>
            <a:ext cx="11266714" cy="14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Types of AI: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Narrow AI (weak AI): Performs specific 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General AI (strong AI): Hypothetical – human-level reasoning across domains (not achieved)</a:t>
            </a:r>
          </a:p>
        </p:txBody>
      </p:sp>
    </p:spTree>
    <p:extLst>
      <p:ext uri="{BB962C8B-B14F-4D97-AF65-F5344CB8AC3E}">
        <p14:creationId xmlns:p14="http://schemas.microsoft.com/office/powerpoint/2010/main" val="32036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4487044-683B-CC3F-DFE3-EDD44B0F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167"/>
            <a:ext cx="11005665" cy="2188626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933912-0457-44D7-D059-DD3519D03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12138"/>
            <a:ext cx="11005665" cy="2228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0FF64-AF73-4465-F102-E8428C0FC302}"/>
              </a:ext>
            </a:extLst>
          </p:cNvPr>
          <p:cNvSpPr txBox="1"/>
          <p:nvPr/>
        </p:nvSpPr>
        <p:spPr>
          <a:xfrm>
            <a:off x="0" y="5140278"/>
            <a:ext cx="851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Scaling is important because ensures fair comparison between features;</a:t>
            </a:r>
          </a:p>
          <a:p>
            <a:r>
              <a:rPr lang="en-LU" dirty="0"/>
              <a:t>Without scaling, larger values dominate smaller ones, affecting model performance;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4DB96-C88A-A09C-D7D8-945E9B5C2F87}"/>
              </a:ext>
            </a:extLst>
          </p:cNvPr>
          <p:cNvSpPr txBox="1"/>
          <p:nvPr/>
        </p:nvSpPr>
        <p:spPr>
          <a:xfrm>
            <a:off x="8867055" y="3116878"/>
            <a:ext cx="2935706" cy="368063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Use NumPy to calculate basic statistics</a:t>
            </a:r>
          </a:p>
          <a:p>
            <a:pPr marL="342900" indent="-342900">
              <a:buAutoNum type="arabicParenR"/>
            </a:pPr>
            <a:r>
              <a:rPr lang="en-US" dirty="0"/>
              <a:t>… to identify outliers</a:t>
            </a:r>
          </a:p>
          <a:p>
            <a:pPr marL="342900" indent="-342900">
              <a:buAutoNum type="arabicParenR"/>
            </a:pPr>
            <a:r>
              <a:rPr lang="en-US" dirty="0"/>
              <a:t>Investigate correlation between numeric features</a:t>
            </a:r>
          </a:p>
          <a:p>
            <a:pPr marL="342900" indent="-342900">
              <a:buAutoNum type="arabicParenR"/>
            </a:pPr>
            <a:r>
              <a:rPr lang="en-US" dirty="0"/>
              <a:t>Apply Min-Max Normalization where needed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8509DAC-3A74-DAFA-55F0-7E1435AC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20</a:t>
            </a:fld>
            <a:endParaRPr lang="en-L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5C128-D228-ADCD-907C-512BB9066CDB}"/>
              </a:ext>
            </a:extLst>
          </p:cNvPr>
          <p:cNvSpPr txBox="1"/>
          <p:nvPr/>
        </p:nvSpPr>
        <p:spPr>
          <a:xfrm>
            <a:off x="3184658" y="45168"/>
            <a:ext cx="582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 - NumPy</a:t>
            </a:r>
          </a:p>
        </p:txBody>
      </p:sp>
    </p:spTree>
    <p:extLst>
      <p:ext uri="{BB962C8B-B14F-4D97-AF65-F5344CB8AC3E}">
        <p14:creationId xmlns:p14="http://schemas.microsoft.com/office/powerpoint/2010/main" val="42593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F6C824-404D-D59E-86E8-C131B02A0F1F}"/>
              </a:ext>
            </a:extLst>
          </p:cNvPr>
          <p:cNvSpPr txBox="1"/>
          <p:nvPr/>
        </p:nvSpPr>
        <p:spPr>
          <a:xfrm>
            <a:off x="971965" y="12940"/>
            <a:ext cx="9828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– Visualization with Matplotlib and Seaborn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9F9A7-30A0-48FD-0905-707CBFF6D1BE}"/>
              </a:ext>
            </a:extLst>
          </p:cNvPr>
          <p:cNvSpPr txBox="1"/>
          <p:nvPr/>
        </p:nvSpPr>
        <p:spPr>
          <a:xfrm>
            <a:off x="96253" y="609600"/>
            <a:ext cx="9310754" cy="971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Matplotlib is a library for creating static, animated, and interactive visualizations.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LU" sz="2000" dirty="0"/>
              <a:t>ine-plots, histograms, scatter plots, bar charts to analyze trends in data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5E65F3-D0BA-AD54-28D2-89317BFE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57" y="1728763"/>
            <a:ext cx="7089942" cy="1750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722996-009D-3B27-2BEE-1F7ED13BAA86}"/>
              </a:ext>
            </a:extLst>
          </p:cNvPr>
          <p:cNvSpPr/>
          <p:nvPr/>
        </p:nvSpPr>
        <p:spPr>
          <a:xfrm>
            <a:off x="3625516" y="3094535"/>
            <a:ext cx="2470484" cy="3344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1A137-40C4-FE1D-6C29-6D1291BA9E80}"/>
              </a:ext>
            </a:extLst>
          </p:cNvPr>
          <p:cNvSpPr txBox="1"/>
          <p:nvPr/>
        </p:nvSpPr>
        <p:spPr>
          <a:xfrm>
            <a:off x="16043" y="3627480"/>
            <a:ext cx="9015663" cy="14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Seaborn is built on top of 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Specifically designed for statistical data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Box plots, violin plots, pair plots, heatmaps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7C4B1D-56BE-E666-2F72-FD3357E2C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3" y="5160665"/>
            <a:ext cx="7554532" cy="16973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6D816-BC22-A960-5308-88C5376525AF}"/>
              </a:ext>
            </a:extLst>
          </p:cNvPr>
          <p:cNvSpPr/>
          <p:nvPr/>
        </p:nvSpPr>
        <p:spPr>
          <a:xfrm>
            <a:off x="3415679" y="6427582"/>
            <a:ext cx="2470484" cy="3344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8C368E6-FAC2-9032-F345-83D9D849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2995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628B-BF8D-A605-3131-6E50D19F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FF5FB39-F4C7-AC1E-98B9-141FD4AF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569381" cy="38821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2B4CA7-41A0-4C4D-5603-E84562383438}"/>
              </a:ext>
            </a:extLst>
          </p:cNvPr>
          <p:cNvGrpSpPr/>
          <p:nvPr/>
        </p:nvGrpSpPr>
        <p:grpSpPr>
          <a:xfrm>
            <a:off x="5117068" y="2855038"/>
            <a:ext cx="6007224" cy="3792292"/>
            <a:chOff x="4930456" y="2780393"/>
            <a:chExt cx="6007224" cy="37922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5E760-2383-5B08-9827-45CF2348481E}"/>
                </a:ext>
              </a:extLst>
            </p:cNvPr>
            <p:cNvGrpSpPr/>
            <p:nvPr/>
          </p:nvGrpSpPr>
          <p:grpSpPr>
            <a:xfrm>
              <a:off x="5299787" y="2780393"/>
              <a:ext cx="5637893" cy="3792292"/>
              <a:chOff x="5299787" y="2780393"/>
              <a:chExt cx="5637893" cy="3792292"/>
            </a:xfrm>
          </p:grpSpPr>
          <p:pic>
            <p:nvPicPr>
              <p:cNvPr id="5" name="Picture 4" descr="A graph with blue lines&#10;&#10;AI-generated content may be incorrect.">
                <a:extLst>
                  <a:ext uri="{FF2B5EF4-FFF2-40B4-BE49-F238E27FC236}">
                    <a16:creationId xmlns:a16="http://schemas.microsoft.com/office/drawing/2014/main" id="{99486DB1-3CB9-13D1-376F-D99B7AAA5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9787" y="2780393"/>
                <a:ext cx="5637893" cy="349565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FEF0D-C421-451C-8666-C28EEE49314F}"/>
                  </a:ext>
                </a:extLst>
              </p:cNvPr>
              <p:cNvSpPr txBox="1"/>
              <p:nvPr/>
            </p:nvSpPr>
            <p:spPr>
              <a:xfrm>
                <a:off x="7296539" y="6203353"/>
                <a:ext cx="18277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Column_1 name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46CE81-EB7A-AA08-49BE-2993A3035F6E}"/>
                </a:ext>
              </a:extLst>
            </p:cNvPr>
            <p:cNvSpPr txBox="1"/>
            <p:nvPr/>
          </p:nvSpPr>
          <p:spPr>
            <a:xfrm rot="16200000">
              <a:off x="4714210" y="4343557"/>
              <a:ext cx="801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LU" dirty="0"/>
                <a:t>Count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B6E810-AE67-D131-2DE5-4075FA79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717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09C590E-1C04-436C-CA74-CD216EFE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3" y="198706"/>
            <a:ext cx="11212767" cy="302279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E8D87-0FF8-8ED1-0D27-E3E2D6D7A56A}"/>
              </a:ext>
            </a:extLst>
          </p:cNvPr>
          <p:cNvGrpSpPr/>
          <p:nvPr/>
        </p:nvGrpSpPr>
        <p:grpSpPr>
          <a:xfrm>
            <a:off x="5249047" y="2307735"/>
            <a:ext cx="6650746" cy="4398214"/>
            <a:chOff x="5249047" y="2307735"/>
            <a:chExt cx="6650746" cy="43982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DBBC52-21CC-3353-D17F-B4DA2D026B95}"/>
                </a:ext>
              </a:extLst>
            </p:cNvPr>
            <p:cNvGrpSpPr/>
            <p:nvPr/>
          </p:nvGrpSpPr>
          <p:grpSpPr>
            <a:xfrm>
              <a:off x="5249047" y="2307735"/>
              <a:ext cx="6650746" cy="4398214"/>
              <a:chOff x="5249047" y="2307735"/>
              <a:chExt cx="6650746" cy="439821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C648351-FE15-55F2-E302-123222625C96}"/>
                  </a:ext>
                </a:extLst>
              </p:cNvPr>
              <p:cNvGrpSpPr/>
              <p:nvPr/>
            </p:nvGrpSpPr>
            <p:grpSpPr>
              <a:xfrm>
                <a:off x="5587601" y="2307735"/>
                <a:ext cx="6312192" cy="4398214"/>
                <a:chOff x="5205046" y="2506441"/>
                <a:chExt cx="6312192" cy="439821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C356C45-4B86-7E70-30E1-F662EC7E8D6C}"/>
                    </a:ext>
                  </a:extLst>
                </p:cNvPr>
                <p:cNvGrpSpPr/>
                <p:nvPr/>
              </p:nvGrpSpPr>
              <p:grpSpPr>
                <a:xfrm>
                  <a:off x="5205046" y="2506441"/>
                  <a:ext cx="6312192" cy="4351559"/>
                  <a:chOff x="5205046" y="2506441"/>
                  <a:chExt cx="6312192" cy="4351559"/>
                </a:xfrm>
              </p:grpSpPr>
              <p:pic>
                <p:nvPicPr>
                  <p:cNvPr id="7" name="Picture 6" descr="A diagram of a relationship between bmi and medical charges&#10;&#10;AI-generated content may be incorrect.">
                    <a:extLst>
                      <a:ext uri="{FF2B5EF4-FFF2-40B4-BE49-F238E27FC236}">
                        <a16:creationId xmlns:a16="http://schemas.microsoft.com/office/drawing/2014/main" id="{02B7060F-E52A-D62F-D9B5-18117F0A02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05046" y="2786771"/>
                    <a:ext cx="6312192" cy="4071229"/>
                  </a:xfrm>
                  <a:prstGeom prst="rect">
                    <a:avLst/>
                  </a:prstGeom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D963342-2E06-1AE8-8648-8B6CB45D19F9}"/>
                      </a:ext>
                    </a:extLst>
                  </p:cNvPr>
                  <p:cNvSpPr txBox="1"/>
                  <p:nvPr/>
                </p:nvSpPr>
                <p:spPr>
                  <a:xfrm>
                    <a:off x="6067864" y="2506441"/>
                    <a:ext cx="48386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LU" dirty="0"/>
                      <a:t>Relationship between column_1 and column_2</a:t>
                    </a: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E145AE6-6089-AE0A-3628-501CC9F2F9E7}"/>
                    </a:ext>
                  </a:extLst>
                </p:cNvPr>
                <p:cNvSpPr txBox="1"/>
                <p:nvPr/>
              </p:nvSpPr>
              <p:spPr>
                <a:xfrm>
                  <a:off x="8011746" y="6566101"/>
                  <a:ext cx="111359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C</a:t>
                  </a:r>
                  <a:r>
                    <a:rPr lang="en-LU" sz="1600" dirty="0"/>
                    <a:t>olumn_1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74EAB8-168E-EB9B-976F-704389B377A6}"/>
                  </a:ext>
                </a:extLst>
              </p:cNvPr>
              <p:cNvSpPr txBox="1"/>
              <p:nvPr/>
            </p:nvSpPr>
            <p:spPr>
              <a:xfrm rot="16200000">
                <a:off x="4861527" y="4294455"/>
                <a:ext cx="111359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C</a:t>
                </a:r>
                <a:r>
                  <a:rPr lang="en-LU" sz="1600" dirty="0"/>
                  <a:t>olumn_2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ABBDD7-0B06-691A-0E48-F5CF390E87B9}"/>
                </a:ext>
              </a:extLst>
            </p:cNvPr>
            <p:cNvSpPr txBox="1"/>
            <p:nvPr/>
          </p:nvSpPr>
          <p:spPr>
            <a:xfrm>
              <a:off x="6096000" y="2733221"/>
              <a:ext cx="63448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</a:t>
              </a:r>
              <a:r>
                <a:rPr lang="en-LU" sz="1000" dirty="0"/>
                <a:t>olumn_3_encoded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05EAB0C-C6B3-6529-3C6A-EC6EA098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0417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7D4CB19-1400-16E7-D03F-22E189B4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7" y="137617"/>
            <a:ext cx="10435029" cy="4738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947F3-9712-072A-53D1-E0FBE2664F0E}"/>
              </a:ext>
            </a:extLst>
          </p:cNvPr>
          <p:cNvSpPr txBox="1"/>
          <p:nvPr/>
        </p:nvSpPr>
        <p:spPr>
          <a:xfrm>
            <a:off x="8897035" y="3307814"/>
            <a:ext cx="2935706" cy="341256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Show distribution of 3 features (3 graphs)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Show a relationship between 2 features</a:t>
            </a:r>
          </a:p>
          <a:p>
            <a:pPr marL="342900" indent="-342900">
              <a:buAutoNum type="arabicParenR"/>
            </a:pPr>
            <a:r>
              <a:rPr lang="en-US" dirty="0"/>
              <a:t>Shoe a correlation heatmap for all features</a:t>
            </a:r>
          </a:p>
          <a:p>
            <a:pPr marL="342900" indent="-342900">
              <a:buAutoNum type="arabicParenR"/>
            </a:pPr>
            <a:r>
              <a:rPr lang="en-US" dirty="0"/>
              <a:t>Comment on graphs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F94914-3A58-4863-D323-C6FC46E5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328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687FE-A852-4213-04B3-8DBCA954A7B2}"/>
              </a:ext>
            </a:extLst>
          </p:cNvPr>
          <p:cNvSpPr txBox="1"/>
          <p:nvPr/>
        </p:nvSpPr>
        <p:spPr>
          <a:xfrm>
            <a:off x="284813" y="1873770"/>
            <a:ext cx="11886331" cy="2817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Essential steps before aplying ML models;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Handling missing data ensures that model receives clean and complete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This prevents biases and improves accuracy;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Visualization techniques provide insights into data distributions, relationships, and potential anomalies.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By combining these techniques, we can make decisions about feature engineering and model selection;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This improves quality of predictions.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0CC3DC-7DBD-DE80-3881-A0CFC588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25</a:t>
            </a:fld>
            <a:endParaRPr lang="en-L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E8FC35-CFF9-5FCC-1901-EC1B31C9980D}"/>
              </a:ext>
            </a:extLst>
          </p:cNvPr>
          <p:cNvSpPr txBox="1"/>
          <p:nvPr/>
        </p:nvSpPr>
        <p:spPr>
          <a:xfrm>
            <a:off x="3184658" y="45168"/>
            <a:ext cx="641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 (EDA) - Conclusion</a:t>
            </a:r>
          </a:p>
        </p:txBody>
      </p:sp>
    </p:spTree>
    <p:extLst>
      <p:ext uri="{BB962C8B-B14F-4D97-AF65-F5344CB8AC3E}">
        <p14:creationId xmlns:p14="http://schemas.microsoft.com/office/powerpoint/2010/main" val="215914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EE4A-5932-E16A-B258-3FDFCFDF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773D5-3C61-CC1C-B9F5-1A068693D441}"/>
              </a:ext>
            </a:extLst>
          </p:cNvPr>
          <p:cNvSpPr txBox="1"/>
          <p:nvPr/>
        </p:nvSpPr>
        <p:spPr>
          <a:xfrm>
            <a:off x="4070995" y="85271"/>
            <a:ext cx="405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E88DFD-3221-210A-96A5-4EE7FD06BC07}"/>
              </a:ext>
            </a:extLst>
          </p:cNvPr>
          <p:cNvSpPr>
            <a:spLocks noChangeAspect="1"/>
          </p:cNvSpPr>
          <p:nvPr/>
        </p:nvSpPr>
        <p:spPr>
          <a:xfrm>
            <a:off x="2959509" y="2708893"/>
            <a:ext cx="1440000" cy="1440000"/>
          </a:xfrm>
          <a:prstGeom prst="ellipse">
            <a:avLst/>
          </a:prstGeom>
          <a:solidFill>
            <a:srgbClr val="FFE7B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B6F0A01-F85B-AD01-12B8-F0E744C0EEB5}"/>
              </a:ext>
            </a:extLst>
          </p:cNvPr>
          <p:cNvSpPr/>
          <p:nvPr/>
        </p:nvSpPr>
        <p:spPr>
          <a:xfrm>
            <a:off x="462117" y="3745983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C589B026-4A1B-F8EC-68FF-1214C3E19AE7}"/>
              </a:ext>
            </a:extLst>
          </p:cNvPr>
          <p:cNvSpPr/>
          <p:nvPr/>
        </p:nvSpPr>
        <p:spPr>
          <a:xfrm>
            <a:off x="462117" y="3429000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DE8E53AE-E0B1-45B6-8F4B-B03E91AD6E54}"/>
              </a:ext>
            </a:extLst>
          </p:cNvPr>
          <p:cNvSpPr/>
          <p:nvPr/>
        </p:nvSpPr>
        <p:spPr>
          <a:xfrm>
            <a:off x="462117" y="314161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6BA4454E-31B5-56C1-5121-86F223335B4F}"/>
              </a:ext>
            </a:extLst>
          </p:cNvPr>
          <p:cNvSpPr/>
          <p:nvPr/>
        </p:nvSpPr>
        <p:spPr>
          <a:xfrm>
            <a:off x="462117" y="282452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242DDB74-8015-2165-913A-067EFB54C119}"/>
              </a:ext>
            </a:extLst>
          </p:cNvPr>
          <p:cNvSpPr/>
          <p:nvPr/>
        </p:nvSpPr>
        <p:spPr>
          <a:xfrm>
            <a:off x="462117" y="250743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6CF18-A9C8-8491-012B-790E914C1D25}"/>
              </a:ext>
            </a:extLst>
          </p:cNvPr>
          <p:cNvSpPr txBox="1"/>
          <p:nvPr/>
        </p:nvSpPr>
        <p:spPr>
          <a:xfrm>
            <a:off x="496530" y="1861107"/>
            <a:ext cx="11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Raw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307920A-5D6D-17C8-8460-94065D990453}"/>
              </a:ext>
            </a:extLst>
          </p:cNvPr>
          <p:cNvSpPr/>
          <p:nvPr/>
        </p:nvSpPr>
        <p:spPr>
          <a:xfrm>
            <a:off x="1976284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857C0-97E1-C302-F354-58477B577840}"/>
              </a:ext>
            </a:extLst>
          </p:cNvPr>
          <p:cNvSpPr txBox="1"/>
          <p:nvPr/>
        </p:nvSpPr>
        <p:spPr>
          <a:xfrm>
            <a:off x="2907677" y="3107417"/>
            <a:ext cx="154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Exploratory Data Analysis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3116369-8F5E-D5ED-C5BA-1B767412ACD0}"/>
              </a:ext>
            </a:extLst>
          </p:cNvPr>
          <p:cNvSpPr/>
          <p:nvPr/>
        </p:nvSpPr>
        <p:spPr>
          <a:xfrm>
            <a:off x="4704308" y="3184474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45EC53-FCE8-D0DA-6AB9-BB585359B960}"/>
              </a:ext>
            </a:extLst>
          </p:cNvPr>
          <p:cNvGrpSpPr/>
          <p:nvPr/>
        </p:nvGrpSpPr>
        <p:grpSpPr>
          <a:xfrm>
            <a:off x="5820697" y="2630527"/>
            <a:ext cx="1219200" cy="1596729"/>
            <a:chOff x="5820697" y="2507438"/>
            <a:chExt cx="1219200" cy="15967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318104-FD43-4F79-4F00-5E31AC217DA4}"/>
                </a:ext>
              </a:extLst>
            </p:cNvPr>
            <p:cNvSpPr/>
            <p:nvPr/>
          </p:nvSpPr>
          <p:spPr>
            <a:xfrm>
              <a:off x="5820697" y="2507438"/>
              <a:ext cx="1219200" cy="2014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2B53F-A222-34E4-51C0-BBE81DF01F90}"/>
                </a:ext>
              </a:extLst>
            </p:cNvPr>
            <p:cNvSpPr/>
            <p:nvPr/>
          </p:nvSpPr>
          <p:spPr>
            <a:xfrm>
              <a:off x="5820697" y="2760724"/>
              <a:ext cx="1219200" cy="201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C14E6C-E117-6A3F-A6B7-CB00CF4DDA13}"/>
                </a:ext>
              </a:extLst>
            </p:cNvPr>
            <p:cNvSpPr/>
            <p:nvPr/>
          </p:nvSpPr>
          <p:spPr>
            <a:xfrm>
              <a:off x="5820697" y="3328164"/>
              <a:ext cx="1219200" cy="20145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B314D6-CEDC-753D-7B44-C5FC84E927C8}"/>
                </a:ext>
              </a:extLst>
            </p:cNvPr>
            <p:cNvSpPr/>
            <p:nvPr/>
          </p:nvSpPr>
          <p:spPr>
            <a:xfrm>
              <a:off x="5820697" y="3615438"/>
              <a:ext cx="1219200" cy="2014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02CCE0-D338-BA4F-8073-E5C6F214B991}"/>
                </a:ext>
              </a:extLst>
            </p:cNvPr>
            <p:cNvSpPr/>
            <p:nvPr/>
          </p:nvSpPr>
          <p:spPr>
            <a:xfrm>
              <a:off x="5820697" y="3040890"/>
              <a:ext cx="1219200" cy="2014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7D2754-9419-21EA-5A6A-1F6F16596573}"/>
                </a:ext>
              </a:extLst>
            </p:cNvPr>
            <p:cNvSpPr/>
            <p:nvPr/>
          </p:nvSpPr>
          <p:spPr>
            <a:xfrm>
              <a:off x="5820697" y="3902712"/>
              <a:ext cx="1219200" cy="2014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9EE31D3-9EC6-8934-58CF-30F56559813C}"/>
              </a:ext>
            </a:extLst>
          </p:cNvPr>
          <p:cNvSpPr txBox="1"/>
          <p:nvPr/>
        </p:nvSpPr>
        <p:spPr>
          <a:xfrm>
            <a:off x="5820697" y="200253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Feature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0C89E-0D99-6787-9566-94C56E7BE3AE}"/>
              </a:ext>
            </a:extLst>
          </p:cNvPr>
          <p:cNvSpPr/>
          <p:nvPr/>
        </p:nvSpPr>
        <p:spPr>
          <a:xfrm>
            <a:off x="8353190" y="2697257"/>
            <a:ext cx="1507524" cy="14632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4" name="Picture 33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DB72CEF-5068-A3B0-8832-95FE48E9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1025370" y="2822945"/>
            <a:ext cx="1008000" cy="1008000"/>
          </a:xfrm>
          <a:prstGeom prst="rect">
            <a:avLst/>
          </a:prstGeom>
        </p:spPr>
      </p:pic>
      <p:pic>
        <p:nvPicPr>
          <p:cNvPr id="35" name="Picture 34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8E7215BD-1E8C-626A-68C6-5B94CAB73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46" y="2947253"/>
            <a:ext cx="1033412" cy="10080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96680948-6FF5-35BF-129D-CF1673CAFB3D}"/>
              </a:ext>
            </a:extLst>
          </p:cNvPr>
          <p:cNvSpPr/>
          <p:nvPr/>
        </p:nvSpPr>
        <p:spPr>
          <a:xfrm>
            <a:off x="7357156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DDE45-F99F-6E1A-FE80-46F97ACDC6BD}"/>
              </a:ext>
            </a:extLst>
          </p:cNvPr>
          <p:cNvSpPr txBox="1"/>
          <p:nvPr/>
        </p:nvSpPr>
        <p:spPr>
          <a:xfrm>
            <a:off x="8497352" y="206256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Training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A7D4A60-7CBC-65A1-2F38-0B1516F73622}"/>
              </a:ext>
            </a:extLst>
          </p:cNvPr>
          <p:cNvSpPr/>
          <p:nvPr/>
        </p:nvSpPr>
        <p:spPr>
          <a:xfrm>
            <a:off x="10178322" y="310741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6D0D1D-40A2-069B-E6E0-9B48696D459D}"/>
              </a:ext>
            </a:extLst>
          </p:cNvPr>
          <p:cNvSpPr txBox="1"/>
          <p:nvPr/>
        </p:nvSpPr>
        <p:spPr>
          <a:xfrm>
            <a:off x="10866741" y="2385727"/>
            <a:ext cx="13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Predictions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F6E30C9D-CEA2-3C31-AB11-292E1FAEC455}"/>
              </a:ext>
            </a:extLst>
          </p:cNvPr>
          <p:cNvSpPr/>
          <p:nvPr/>
        </p:nvSpPr>
        <p:spPr>
          <a:xfrm rot="5400000">
            <a:off x="11190157" y="4329531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4" name="Picture 43" descr="A magnifying glass and graph&#10;&#10;AI-generated content may be incorrect.">
            <a:extLst>
              <a:ext uri="{FF2B5EF4-FFF2-40B4-BE49-F238E27FC236}">
                <a16:creationId xmlns:a16="http://schemas.microsoft.com/office/drawing/2014/main" id="{DD3504F4-34A5-0BB4-0A0C-5A1CDDB9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193" y="5257573"/>
            <a:ext cx="2055193" cy="16004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5E2C388-E890-68D1-46AB-A414F07FE9E3}"/>
              </a:ext>
            </a:extLst>
          </p:cNvPr>
          <p:cNvSpPr txBox="1"/>
          <p:nvPr/>
        </p:nvSpPr>
        <p:spPr>
          <a:xfrm>
            <a:off x="10891506" y="4934407"/>
            <a:ext cx="13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Evaluation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926D69F-46F8-0A58-A436-9DFA43F66595}"/>
              </a:ext>
            </a:extLst>
          </p:cNvPr>
          <p:cNvSpPr/>
          <p:nvPr/>
        </p:nvSpPr>
        <p:spPr>
          <a:xfrm rot="10800000">
            <a:off x="9182288" y="581336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8" name="Picture 47" descr="A cloud with a gear and a cube&#10;&#10;AI-generated content may be incorrect.">
            <a:extLst>
              <a:ext uri="{FF2B5EF4-FFF2-40B4-BE49-F238E27FC236}">
                <a16:creationId xmlns:a16="http://schemas.microsoft.com/office/drawing/2014/main" id="{DDD36E07-94F3-06F5-D095-BF5890A85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4" y="5130862"/>
            <a:ext cx="1514167" cy="16418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0649A1E-9FBD-F9AA-6FBC-6CD6B3693CA7}"/>
              </a:ext>
            </a:extLst>
          </p:cNvPr>
          <p:cNvSpPr txBox="1"/>
          <p:nvPr/>
        </p:nvSpPr>
        <p:spPr>
          <a:xfrm>
            <a:off x="7266591" y="4726064"/>
            <a:ext cx="162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Interpretation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30DE03-E7F4-2552-78C5-CAF44828EF35}"/>
              </a:ext>
            </a:extLst>
          </p:cNvPr>
          <p:cNvSpPr/>
          <p:nvPr/>
        </p:nvSpPr>
        <p:spPr>
          <a:xfrm>
            <a:off x="5636406" y="1886774"/>
            <a:ext cx="1600309" cy="275586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5" name="Picture 4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41D6D732-A173-E799-39EC-C75E668EFD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14" y="4350348"/>
            <a:ext cx="782972" cy="782972"/>
          </a:xfrm>
          <a:prstGeom prst="rect">
            <a:avLst/>
          </a:prstGeom>
        </p:spPr>
      </p:pic>
      <p:pic>
        <p:nvPicPr>
          <p:cNvPr id="6" name="Picture 5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CACB1201-A085-7B4E-19DE-06B9EFB11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88023" y="4350348"/>
            <a:ext cx="782972" cy="78297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685A2B-FBC0-E7B4-C7C2-216C3411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65202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E7D1A7-F771-AAB6-B946-DEA398F03601}"/>
              </a:ext>
            </a:extLst>
          </p:cNvPr>
          <p:cNvSpPr txBox="1"/>
          <p:nvPr/>
        </p:nvSpPr>
        <p:spPr>
          <a:xfrm>
            <a:off x="4723348" y="0"/>
            <a:ext cx="274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C1961-C436-2CC6-83B7-AFB0B238B148}"/>
              </a:ext>
            </a:extLst>
          </p:cNvPr>
          <p:cNvSpPr txBox="1"/>
          <p:nvPr/>
        </p:nvSpPr>
        <p:spPr>
          <a:xfrm>
            <a:off x="249835" y="381576"/>
            <a:ext cx="11692328" cy="189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Features are the </a:t>
            </a:r>
            <a:r>
              <a:rPr lang="en-LU" sz="2000" b="1" dirty="0"/>
              <a:t>input variables </a:t>
            </a:r>
            <a:r>
              <a:rPr lang="en-LU" sz="2000" dirty="0"/>
              <a:t>used by an ML model to make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Each feature represents a measurable characteristic of property of the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Usually, features represent columns </a:t>
            </a:r>
            <a:r>
              <a:rPr lang="en-GB" sz="2000" dirty="0"/>
              <a:t>in a table (if we have a structured dataset), where each row corresponds to a single data instance.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4A3A8-65B5-C91A-2E73-D311294B72CB}"/>
              </a:ext>
            </a:extLst>
          </p:cNvPr>
          <p:cNvSpPr txBox="1"/>
          <p:nvPr/>
        </p:nvSpPr>
        <p:spPr>
          <a:xfrm>
            <a:off x="249835" y="2121888"/>
            <a:ext cx="11692328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quality and relevance of features play a crucial role in model performance.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Irrelevant or poorly chosen features can lead to inaccurate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Well-selected features improve accuracy and reliability. </a:t>
            </a:r>
            <a:endParaRPr lang="en-GB" sz="20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7C5C5C-BB7C-0510-264E-A0BD62EE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27</a:t>
            </a:fld>
            <a:endParaRPr lang="en-L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B945E-C91D-84A9-57FA-682F157EA0BF}"/>
              </a:ext>
            </a:extLst>
          </p:cNvPr>
          <p:cNvSpPr txBox="1"/>
          <p:nvPr/>
        </p:nvSpPr>
        <p:spPr>
          <a:xfrm>
            <a:off x="4689716" y="3652128"/>
            <a:ext cx="28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Labels - Outcomes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D00B1-C27A-089F-C699-D1C0D50D0232}"/>
              </a:ext>
            </a:extLst>
          </p:cNvPr>
          <p:cNvSpPr txBox="1"/>
          <p:nvPr/>
        </p:nvSpPr>
        <p:spPr>
          <a:xfrm>
            <a:off x="249835" y="4040458"/>
            <a:ext cx="11692328" cy="189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Labels </a:t>
            </a:r>
            <a:r>
              <a:rPr lang="en-US" sz="2000" dirty="0"/>
              <a:t>or </a:t>
            </a:r>
            <a:r>
              <a:rPr lang="en-US" sz="2000" b="1" dirty="0"/>
              <a:t>target variables </a:t>
            </a:r>
            <a:r>
              <a:rPr lang="en-US" sz="2000" dirty="0"/>
              <a:t>or </a:t>
            </a:r>
            <a:r>
              <a:rPr lang="en-US" sz="2000" b="1" dirty="0"/>
              <a:t>dependent variables </a:t>
            </a:r>
            <a:r>
              <a:rPr lang="en-US" sz="2000" dirty="0"/>
              <a:t>represent the correct outputs that an ML model aims to predict.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 supervised ML, labels are provided in the training data, allowing the model to learn the relationship between features and outcomes.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48026-0043-6855-25EB-94F318A255E4}"/>
              </a:ext>
            </a:extLst>
          </p:cNvPr>
          <p:cNvSpPr txBox="1"/>
          <p:nvPr/>
        </p:nvSpPr>
        <p:spPr>
          <a:xfrm>
            <a:off x="249835" y="5805324"/>
            <a:ext cx="11692328" cy="971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Classification has discrete labels and Regression has continuous labels.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Supervised learning output = the correct answer is known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663942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1CAC33F-DC83-6364-3D0D-08ABCB04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44"/>
            <a:ext cx="6955991" cy="2008682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DE4F846-1CAC-CC89-D9A5-30D2E63C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798"/>
            <a:ext cx="11083617" cy="2008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9D644-47F3-9A05-2352-3508E12B68F1}"/>
              </a:ext>
            </a:extLst>
          </p:cNvPr>
          <p:cNvSpPr txBox="1"/>
          <p:nvPr/>
        </p:nvSpPr>
        <p:spPr>
          <a:xfrm>
            <a:off x="7742793" y="4726479"/>
            <a:ext cx="2935706" cy="1940957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Extract features for Logistic Regression</a:t>
            </a:r>
          </a:p>
          <a:p>
            <a:pPr marL="342900" indent="-342900">
              <a:buAutoNum type="arabicParenR"/>
            </a:pPr>
            <a:r>
              <a:rPr lang="en-US" dirty="0"/>
              <a:t>Extract features for Linear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37D534-8D97-8FF1-C5F0-80619284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28</a:t>
            </a:fld>
            <a:endParaRPr lang="en-L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6B5A4-582E-3ED1-ECD2-C5FD978177CF}"/>
              </a:ext>
            </a:extLst>
          </p:cNvPr>
          <p:cNvSpPr txBox="1"/>
          <p:nvPr/>
        </p:nvSpPr>
        <p:spPr>
          <a:xfrm>
            <a:off x="4723348" y="0"/>
            <a:ext cx="274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03882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070B7A-7D1D-EF59-0C4B-4E8A0D306587}"/>
              </a:ext>
            </a:extLst>
          </p:cNvPr>
          <p:cNvSpPr txBox="1"/>
          <p:nvPr/>
        </p:nvSpPr>
        <p:spPr>
          <a:xfrm>
            <a:off x="3581301" y="0"/>
            <a:ext cx="475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Splitting dataset and Scikit-learn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8E9E4-AB3E-ECBE-92DB-964BF8098E5D}"/>
              </a:ext>
            </a:extLst>
          </p:cNvPr>
          <p:cNvSpPr txBox="1"/>
          <p:nvPr/>
        </p:nvSpPr>
        <p:spPr>
          <a:xfrm>
            <a:off x="114924" y="688214"/>
            <a:ext cx="11692328" cy="23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Scikit-learn</a:t>
            </a:r>
            <a:r>
              <a:rPr lang="en-US" sz="2000" dirty="0"/>
              <a:t> is the most widely used ML library in Python;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Provides simple and efficient tools for: data mining and analysis, preprocessing, feature selection, model training and evaluation;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also provides data transformation, normalization, and splitting datasets into training and testing sets.</a:t>
            </a:r>
          </a:p>
        </p:txBody>
      </p:sp>
      <p:pic>
        <p:nvPicPr>
          <p:cNvPr id="8" name="Picture 7" descr="A screenshot of a computer error message&#10;&#10;AI-generated content may be incorrect.">
            <a:extLst>
              <a:ext uri="{FF2B5EF4-FFF2-40B4-BE49-F238E27FC236}">
                <a16:creationId xmlns:a16="http://schemas.microsoft.com/office/drawing/2014/main" id="{62777F2D-9D3E-2A67-66FD-85AD76F1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06" y="3598123"/>
            <a:ext cx="7705388" cy="188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9A10A3-50F1-EB18-7ECD-09C05B4BAAC5}"/>
              </a:ext>
            </a:extLst>
          </p:cNvPr>
          <p:cNvSpPr/>
          <p:nvPr/>
        </p:nvSpPr>
        <p:spPr>
          <a:xfrm>
            <a:off x="5892383" y="5032532"/>
            <a:ext cx="2718217" cy="4538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FEC68D7-BB3E-2D3A-29A7-CD928A92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29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54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E8D7CC6-4860-361F-BAF4-49A75CA4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25"/>
            <a:ext cx="5746991" cy="5762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C626D-ED70-5EC1-AC78-5070E65AC9D9}"/>
              </a:ext>
            </a:extLst>
          </p:cNvPr>
          <p:cNvSpPr txBox="1"/>
          <p:nvPr/>
        </p:nvSpPr>
        <p:spPr>
          <a:xfrm>
            <a:off x="1" y="745467"/>
            <a:ext cx="7086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 encompasses a wide range of techniques like: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Rule-based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Expert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Machine learning (ML)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31B6-DBA4-674F-F910-B40DD78283B8}"/>
              </a:ext>
            </a:extLst>
          </p:cNvPr>
          <p:cNvSpPr txBox="1"/>
          <p:nvPr/>
        </p:nvSpPr>
        <p:spPr>
          <a:xfrm>
            <a:off x="0" y="2384408"/>
            <a:ext cx="6776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ML – Machine Learning: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subset of 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Focuses on </a:t>
            </a:r>
            <a:r>
              <a:rPr lang="en-US" sz="2000" b="1" dirty="0"/>
              <a:t>learning from data </a:t>
            </a:r>
            <a:r>
              <a:rPr lang="en-US" sz="2000" dirty="0"/>
              <a:t>to improve performance over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Models are trained to recognize patterns and make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39BB6-626E-2A85-76DE-B83D2E5AE2CB}"/>
              </a:ext>
            </a:extLst>
          </p:cNvPr>
          <p:cNvSpPr txBox="1"/>
          <p:nvPr/>
        </p:nvSpPr>
        <p:spPr>
          <a:xfrm>
            <a:off x="1" y="4331125"/>
            <a:ext cx="7690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DL – Deep Learning: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subset of 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artificial neural networks </a:t>
            </a:r>
            <a:r>
              <a:rPr lang="en-US" sz="2000" dirty="0"/>
              <a:t>or </a:t>
            </a:r>
            <a:r>
              <a:rPr lang="en-US" sz="2000" b="1" dirty="0"/>
              <a:t>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EC07D-CE76-26AC-7961-30E5639F61EC}"/>
              </a:ext>
            </a:extLst>
          </p:cNvPr>
          <p:cNvSpPr txBox="1"/>
          <p:nvPr/>
        </p:nvSpPr>
        <p:spPr>
          <a:xfrm>
            <a:off x="0" y="5398036"/>
            <a:ext cx="7870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Generative AI: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subfield of DL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Focuses on </a:t>
            </a:r>
            <a:r>
              <a:rPr lang="en-US" sz="2000" b="1" dirty="0"/>
              <a:t>creating new content </a:t>
            </a:r>
            <a:r>
              <a:rPr lang="en-US" sz="2000" dirty="0"/>
              <a:t>(text, images, audio, etc.) that resembles training data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D5450B-C692-77AB-E0A2-7A736CA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</a:t>
            </a:fld>
            <a:endParaRPr lang="en-L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59D4D6-EA40-90DC-DA8F-E0EAC586F868}"/>
              </a:ext>
            </a:extLst>
          </p:cNvPr>
          <p:cNvSpPr txBox="1"/>
          <p:nvPr/>
        </p:nvSpPr>
        <p:spPr>
          <a:xfrm>
            <a:off x="0" y="85716"/>
            <a:ext cx="26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934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A1662A-33F3-3047-7427-F652E7A8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" y="632448"/>
            <a:ext cx="10939927" cy="355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F852-798C-2718-33EE-4F03466446AD}"/>
              </a:ext>
            </a:extLst>
          </p:cNvPr>
          <p:cNvSpPr txBox="1"/>
          <p:nvPr/>
        </p:nvSpPr>
        <p:spPr>
          <a:xfrm>
            <a:off x="3851027" y="87203"/>
            <a:ext cx="475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Splitting dataset and Scikit-learn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B2623-6D40-0F12-16F6-103F0C964D1E}"/>
              </a:ext>
            </a:extLst>
          </p:cNvPr>
          <p:cNvSpPr txBox="1"/>
          <p:nvPr/>
        </p:nvSpPr>
        <p:spPr>
          <a:xfrm>
            <a:off x="8393966" y="3546705"/>
            <a:ext cx="2935706" cy="2860358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Split the dataset for Logistic Regression</a:t>
            </a:r>
          </a:p>
          <a:p>
            <a:pPr marL="342900" indent="-342900">
              <a:buAutoNum type="arabicParenR"/>
            </a:pPr>
            <a:r>
              <a:rPr lang="en-US" dirty="0"/>
              <a:t>Split the dataset for Linear Regression</a:t>
            </a:r>
          </a:p>
          <a:p>
            <a:pPr marL="342900" indent="-342900">
              <a:buAutoNum type="arabicParenR"/>
            </a:pPr>
            <a:r>
              <a:rPr lang="en-US" dirty="0"/>
              <a:t>Show the number of rows in train and test set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0D32131-F9BD-92CF-CE8F-72DA94F1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47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42312-483B-4954-AC38-27A1A520C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A41F6-9764-20AC-1883-A2EBA95129CB}"/>
              </a:ext>
            </a:extLst>
          </p:cNvPr>
          <p:cNvSpPr txBox="1"/>
          <p:nvPr/>
        </p:nvSpPr>
        <p:spPr>
          <a:xfrm>
            <a:off x="4070995" y="85271"/>
            <a:ext cx="405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F97107-42CC-0AB2-27D6-BB4F6AEF6045}"/>
              </a:ext>
            </a:extLst>
          </p:cNvPr>
          <p:cNvSpPr>
            <a:spLocks noChangeAspect="1"/>
          </p:cNvSpPr>
          <p:nvPr/>
        </p:nvSpPr>
        <p:spPr>
          <a:xfrm>
            <a:off x="2959509" y="2708893"/>
            <a:ext cx="1440000" cy="1440000"/>
          </a:xfrm>
          <a:prstGeom prst="ellipse">
            <a:avLst/>
          </a:prstGeom>
          <a:solidFill>
            <a:srgbClr val="FFE7B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9DDC7F6C-2903-4E82-D8C6-53158E07CF2E}"/>
              </a:ext>
            </a:extLst>
          </p:cNvPr>
          <p:cNvSpPr/>
          <p:nvPr/>
        </p:nvSpPr>
        <p:spPr>
          <a:xfrm>
            <a:off x="462117" y="3745983"/>
            <a:ext cx="1209368" cy="402910"/>
          </a:xfrm>
          <a:prstGeom prst="can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D3119EAA-096E-1C6D-2EC8-F2B4E97440A4}"/>
              </a:ext>
            </a:extLst>
          </p:cNvPr>
          <p:cNvSpPr/>
          <p:nvPr/>
        </p:nvSpPr>
        <p:spPr>
          <a:xfrm>
            <a:off x="462117" y="3429000"/>
            <a:ext cx="1209368" cy="402910"/>
          </a:xfrm>
          <a:prstGeom prst="can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7274E46F-5059-86C8-9323-66A369D0CDC6}"/>
              </a:ext>
            </a:extLst>
          </p:cNvPr>
          <p:cNvSpPr/>
          <p:nvPr/>
        </p:nvSpPr>
        <p:spPr>
          <a:xfrm>
            <a:off x="462117" y="3141618"/>
            <a:ext cx="1209368" cy="402910"/>
          </a:xfrm>
          <a:prstGeom prst="can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2A46DF88-0930-63E7-811B-190FD97A05D3}"/>
              </a:ext>
            </a:extLst>
          </p:cNvPr>
          <p:cNvSpPr/>
          <p:nvPr/>
        </p:nvSpPr>
        <p:spPr>
          <a:xfrm>
            <a:off x="462117" y="2824528"/>
            <a:ext cx="1209368" cy="402910"/>
          </a:xfrm>
          <a:prstGeom prst="can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ACB09ECC-A47A-13A3-D7FB-614EF19253D6}"/>
              </a:ext>
            </a:extLst>
          </p:cNvPr>
          <p:cNvSpPr/>
          <p:nvPr/>
        </p:nvSpPr>
        <p:spPr>
          <a:xfrm>
            <a:off x="462117" y="2507438"/>
            <a:ext cx="1209368" cy="402910"/>
          </a:xfrm>
          <a:prstGeom prst="can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3D917-6392-F201-89EB-E0D8D114D097}"/>
              </a:ext>
            </a:extLst>
          </p:cNvPr>
          <p:cNvSpPr txBox="1"/>
          <p:nvPr/>
        </p:nvSpPr>
        <p:spPr>
          <a:xfrm>
            <a:off x="496530" y="1861107"/>
            <a:ext cx="11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Raw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2A394C4-FB9B-875D-A72B-3E0711A7DF12}"/>
              </a:ext>
            </a:extLst>
          </p:cNvPr>
          <p:cNvSpPr/>
          <p:nvPr/>
        </p:nvSpPr>
        <p:spPr>
          <a:xfrm>
            <a:off x="1976284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6035C-B619-24AA-EC71-51D10C81C9FF}"/>
              </a:ext>
            </a:extLst>
          </p:cNvPr>
          <p:cNvSpPr txBox="1"/>
          <p:nvPr/>
        </p:nvSpPr>
        <p:spPr>
          <a:xfrm>
            <a:off x="2907677" y="3107417"/>
            <a:ext cx="154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Exploratory Data Analysis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48E117B-DDA1-678E-4888-06BD1962B2AA}"/>
              </a:ext>
            </a:extLst>
          </p:cNvPr>
          <p:cNvSpPr/>
          <p:nvPr/>
        </p:nvSpPr>
        <p:spPr>
          <a:xfrm>
            <a:off x="4704308" y="3184474"/>
            <a:ext cx="678426" cy="48883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522631-F7ED-45B6-1CA5-07DDED8311F3}"/>
              </a:ext>
            </a:extLst>
          </p:cNvPr>
          <p:cNvGrpSpPr/>
          <p:nvPr/>
        </p:nvGrpSpPr>
        <p:grpSpPr>
          <a:xfrm>
            <a:off x="5820697" y="2630527"/>
            <a:ext cx="1219200" cy="1596729"/>
            <a:chOff x="5820697" y="2507438"/>
            <a:chExt cx="1219200" cy="15967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999BB0-FB9F-9DAB-A6F4-4C5CE60BA476}"/>
                </a:ext>
              </a:extLst>
            </p:cNvPr>
            <p:cNvSpPr/>
            <p:nvPr/>
          </p:nvSpPr>
          <p:spPr>
            <a:xfrm>
              <a:off x="5820697" y="2507438"/>
              <a:ext cx="1219200" cy="2014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E0375F-9BFD-2CEF-B0A6-96EA1A9BFABB}"/>
                </a:ext>
              </a:extLst>
            </p:cNvPr>
            <p:cNvSpPr/>
            <p:nvPr/>
          </p:nvSpPr>
          <p:spPr>
            <a:xfrm>
              <a:off x="5820697" y="2760724"/>
              <a:ext cx="1219200" cy="201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00C78D-84E0-A4F6-CF4A-85370FCC915D}"/>
                </a:ext>
              </a:extLst>
            </p:cNvPr>
            <p:cNvSpPr/>
            <p:nvPr/>
          </p:nvSpPr>
          <p:spPr>
            <a:xfrm>
              <a:off x="5820697" y="3328164"/>
              <a:ext cx="1219200" cy="20145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EFDA78-F03E-88F3-1A4C-25CD17348944}"/>
                </a:ext>
              </a:extLst>
            </p:cNvPr>
            <p:cNvSpPr/>
            <p:nvPr/>
          </p:nvSpPr>
          <p:spPr>
            <a:xfrm>
              <a:off x="5820697" y="3615438"/>
              <a:ext cx="1219200" cy="2014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4CD766-D08E-1B6D-AE9E-AB8443AE3A99}"/>
                </a:ext>
              </a:extLst>
            </p:cNvPr>
            <p:cNvSpPr/>
            <p:nvPr/>
          </p:nvSpPr>
          <p:spPr>
            <a:xfrm>
              <a:off x="5820697" y="3040890"/>
              <a:ext cx="1219200" cy="2014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AA8B7A-F2C4-B3B5-5A1D-84C149D8D81F}"/>
                </a:ext>
              </a:extLst>
            </p:cNvPr>
            <p:cNvSpPr/>
            <p:nvPr/>
          </p:nvSpPr>
          <p:spPr>
            <a:xfrm>
              <a:off x="5820697" y="3902712"/>
              <a:ext cx="1219200" cy="2014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5C0E77-B958-A76A-8BC3-AC5A3D782A5E}"/>
              </a:ext>
            </a:extLst>
          </p:cNvPr>
          <p:cNvSpPr txBox="1"/>
          <p:nvPr/>
        </p:nvSpPr>
        <p:spPr>
          <a:xfrm>
            <a:off x="5820697" y="200253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Feature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794FB-E6E5-0276-567D-FE6E29DD13E6}"/>
              </a:ext>
            </a:extLst>
          </p:cNvPr>
          <p:cNvSpPr/>
          <p:nvPr/>
        </p:nvSpPr>
        <p:spPr>
          <a:xfrm>
            <a:off x="8353190" y="2697257"/>
            <a:ext cx="1507524" cy="14632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4" name="Picture 33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3B76C02-EC79-9E35-E4CE-01EFDF789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1025370" y="2822945"/>
            <a:ext cx="1008000" cy="1008000"/>
          </a:xfrm>
          <a:prstGeom prst="rect">
            <a:avLst/>
          </a:prstGeom>
        </p:spPr>
      </p:pic>
      <p:pic>
        <p:nvPicPr>
          <p:cNvPr id="35" name="Picture 34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8AC107C7-BC85-7D28-AC05-1057B022A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46" y="2947253"/>
            <a:ext cx="1033412" cy="10080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16231E2E-9D0C-0565-13D3-D757489C4381}"/>
              </a:ext>
            </a:extLst>
          </p:cNvPr>
          <p:cNvSpPr/>
          <p:nvPr/>
        </p:nvSpPr>
        <p:spPr>
          <a:xfrm>
            <a:off x="7357156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7DD16-BA4C-104D-19BA-33BC2327CC16}"/>
              </a:ext>
            </a:extLst>
          </p:cNvPr>
          <p:cNvSpPr txBox="1"/>
          <p:nvPr/>
        </p:nvSpPr>
        <p:spPr>
          <a:xfrm>
            <a:off x="8497352" y="206256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Training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D96D079-F99C-BBFF-C67D-0622011A48E9}"/>
              </a:ext>
            </a:extLst>
          </p:cNvPr>
          <p:cNvSpPr/>
          <p:nvPr/>
        </p:nvSpPr>
        <p:spPr>
          <a:xfrm>
            <a:off x="10178322" y="310741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537B75-7407-66F5-6B70-3FF0117CACB5}"/>
              </a:ext>
            </a:extLst>
          </p:cNvPr>
          <p:cNvSpPr txBox="1"/>
          <p:nvPr/>
        </p:nvSpPr>
        <p:spPr>
          <a:xfrm>
            <a:off x="10866741" y="2385727"/>
            <a:ext cx="13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Predictions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B3266C-A30A-1C39-782B-88376418DFB0}"/>
              </a:ext>
            </a:extLst>
          </p:cNvPr>
          <p:cNvSpPr/>
          <p:nvPr/>
        </p:nvSpPr>
        <p:spPr>
          <a:xfrm rot="5400000">
            <a:off x="11190157" y="4329531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4" name="Picture 43" descr="A magnifying glass and graph&#10;&#10;AI-generated content may be incorrect.">
            <a:extLst>
              <a:ext uri="{FF2B5EF4-FFF2-40B4-BE49-F238E27FC236}">
                <a16:creationId xmlns:a16="http://schemas.microsoft.com/office/drawing/2014/main" id="{33FCB416-998A-49BF-3CF4-7E4CE46BD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193" y="5257573"/>
            <a:ext cx="2055193" cy="16004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102140-3F73-B79D-E581-6C803B59EA8C}"/>
              </a:ext>
            </a:extLst>
          </p:cNvPr>
          <p:cNvSpPr txBox="1"/>
          <p:nvPr/>
        </p:nvSpPr>
        <p:spPr>
          <a:xfrm>
            <a:off x="10891506" y="4934407"/>
            <a:ext cx="13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Evaluation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6D56C6B-5DAA-576E-5801-0931C1776261}"/>
              </a:ext>
            </a:extLst>
          </p:cNvPr>
          <p:cNvSpPr/>
          <p:nvPr/>
        </p:nvSpPr>
        <p:spPr>
          <a:xfrm rot="10800000">
            <a:off x="9182288" y="581336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8" name="Picture 47" descr="A cloud with a gear and a cube&#10;&#10;AI-generated content may be incorrect.">
            <a:extLst>
              <a:ext uri="{FF2B5EF4-FFF2-40B4-BE49-F238E27FC236}">
                <a16:creationId xmlns:a16="http://schemas.microsoft.com/office/drawing/2014/main" id="{C303B91E-918F-6C61-AF6B-640C2C3F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4" y="5130862"/>
            <a:ext cx="1514167" cy="16418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9047586-983F-A509-44E9-41803564C763}"/>
              </a:ext>
            </a:extLst>
          </p:cNvPr>
          <p:cNvSpPr txBox="1"/>
          <p:nvPr/>
        </p:nvSpPr>
        <p:spPr>
          <a:xfrm>
            <a:off x="7266591" y="4726064"/>
            <a:ext cx="162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Interpretation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069AC1-2AB7-30DD-53F0-4BDE4CB8973D}"/>
              </a:ext>
            </a:extLst>
          </p:cNvPr>
          <p:cNvSpPr/>
          <p:nvPr/>
        </p:nvSpPr>
        <p:spPr>
          <a:xfrm>
            <a:off x="8345403" y="1806542"/>
            <a:ext cx="1600309" cy="275586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5" name="Picture 4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DEB399FC-90F4-CF3A-F15B-2ABE9ABDE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14" y="4350348"/>
            <a:ext cx="782972" cy="782972"/>
          </a:xfrm>
          <a:prstGeom prst="rect">
            <a:avLst/>
          </a:prstGeom>
        </p:spPr>
      </p:pic>
      <p:pic>
        <p:nvPicPr>
          <p:cNvPr id="6" name="Picture 5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7527EA62-17D3-9F32-9B67-786528110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88023" y="4350348"/>
            <a:ext cx="782972" cy="782972"/>
          </a:xfrm>
          <a:prstGeom prst="rect">
            <a:avLst/>
          </a:prstGeom>
        </p:spPr>
      </p:pic>
      <p:pic>
        <p:nvPicPr>
          <p:cNvPr id="3" name="Picture 2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C99FDAA9-8E5B-11B2-ADCC-689489D14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38811" y="4352002"/>
            <a:ext cx="782972" cy="7829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1A98E7E-EFC5-DABD-B839-7CA0D563EAD9}"/>
              </a:ext>
            </a:extLst>
          </p:cNvPr>
          <p:cNvSpPr/>
          <p:nvPr/>
        </p:nvSpPr>
        <p:spPr>
          <a:xfrm>
            <a:off x="10709681" y="2145091"/>
            <a:ext cx="1600309" cy="2164694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E9FB27-3427-FB59-F2C6-FAF8C4EE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419285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570FC5-9D64-8574-D3EE-0FC3CC3E8AC9}"/>
              </a:ext>
            </a:extLst>
          </p:cNvPr>
          <p:cNvSpPr txBox="1"/>
          <p:nvPr/>
        </p:nvSpPr>
        <p:spPr>
          <a:xfrm>
            <a:off x="2437486" y="22529"/>
            <a:ext cx="732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Supervised Learning – Regression vs. Classification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625F411-C323-5E8A-A730-95D29D261285}"/>
              </a:ext>
            </a:extLst>
          </p:cNvPr>
          <p:cNvGrpSpPr/>
          <p:nvPr/>
        </p:nvGrpSpPr>
        <p:grpSpPr>
          <a:xfrm>
            <a:off x="1319971" y="613722"/>
            <a:ext cx="2681251" cy="3097212"/>
            <a:chOff x="5324007" y="1004341"/>
            <a:chExt cx="2681251" cy="309721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1E38FD-03AA-DDC1-1C9C-37B5829428CB}"/>
                </a:ext>
              </a:extLst>
            </p:cNvPr>
            <p:cNvGrpSpPr/>
            <p:nvPr/>
          </p:nvGrpSpPr>
          <p:grpSpPr>
            <a:xfrm>
              <a:off x="5324007" y="1004341"/>
              <a:ext cx="2681251" cy="2681252"/>
              <a:chOff x="599607" y="1004341"/>
              <a:chExt cx="2681251" cy="268125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DF66238-0C09-0CE6-A265-2E6376EDCE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607" y="1004341"/>
                <a:ext cx="0" cy="26812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C141DCD-5255-2D17-269E-AB0D59482A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940233" y="2344967"/>
                <a:ext cx="0" cy="26812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F784BB-DFD1-E76D-9119-2BE8182D18D2}"/>
                </a:ext>
              </a:extLst>
            </p:cNvPr>
            <p:cNvSpPr txBox="1"/>
            <p:nvPr/>
          </p:nvSpPr>
          <p:spPr>
            <a:xfrm>
              <a:off x="6096000" y="3732221"/>
              <a:ext cx="1353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b="1" dirty="0"/>
                <a:t>Regression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C28BB36-0DC9-A7DC-69D2-39A3B1AEB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3481" y="2036913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E39CA2-EF83-0565-5197-463AAB231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786" y="2324499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0F9397E-F8B2-DFB8-2FCC-C72FF627C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2633" y="2615745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06F868-D635-08C3-D43C-67A51311D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4633" y="2324499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9559DC-715C-52D0-67BA-2B968C725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4226" y="2244661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BE66BE4-58D2-88D5-5A2E-28C2ACDAA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67994" y="2551573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AF58B5-1FE5-E091-8FCA-99950F16B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5746" y="2469935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FA977F-C29F-5AC4-7C53-E3B195296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6574" y="2136661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7271ADA-27C2-3660-159B-641B99929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317" y="2635928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9101BF-62B9-1872-A906-7BFD30358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9122" y="2050545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3FB393-1553-66D4-DEE6-BF7B4B612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2273" y="2296252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AE89BAC-007B-1176-5C23-9234C6D2A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1522" y="299604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4287292-68FD-8776-0BFB-A5D57F1393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1642" y="1892670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092D85-ECE2-4075-4663-3380B1694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7409" y="2704573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0B4F97-9612-F9EA-BD8C-AC71338A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9379" y="277677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84F9BD-31D8-73EF-4F2F-BC07B6161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9849" y="3087083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6936DF-1DC7-E413-108F-48CECF6B9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9374" y="2960142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6C1A99D-A3C1-D7C7-FEEF-6EC983056D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5990" y="1848926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A3A4ABC-6868-85EE-4ADE-991B7B663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888" y="1717535"/>
              <a:ext cx="1978610" cy="1564475"/>
            </a:xfrm>
            <a:prstGeom prst="line">
              <a:avLst/>
            </a:prstGeom>
            <a:ln w="381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EDB7E5E-6EDE-220C-BCBF-4CD6F873BFE0}"/>
                  </a:ext>
                </a:extLst>
              </p:cNvPr>
              <p:cNvSpPr txBox="1"/>
              <p:nvPr/>
            </p:nvSpPr>
            <p:spPr>
              <a:xfrm>
                <a:off x="169750" y="3791502"/>
                <a:ext cx="511118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Used when the goal is to predict a continuous numerical value.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Linear Regression is one of the simplest and most widely used model for regression problems.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LU" dirty="0"/>
                  <a:t>t uses a linear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L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LU" dirty="0"/>
                  <a:t> is the predicted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LU" dirty="0"/>
                  <a:t> is the input feature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LU" dirty="0"/>
                  <a:t> is the slope of the 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U" dirty="0"/>
                  <a:t> is the intercept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EDB7E5E-6EDE-220C-BCBF-4CD6F873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50" y="3791502"/>
                <a:ext cx="5111186" cy="2862322"/>
              </a:xfrm>
              <a:prstGeom prst="rect">
                <a:avLst/>
              </a:prstGeom>
              <a:blipFill>
                <a:blip r:embed="rId2"/>
                <a:stretch>
                  <a:fillRect l="-744" t="-881" b="-2203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0F03D3-B4A2-8B27-CB28-78FF2D24C567}"/>
                  </a:ext>
                </a:extLst>
              </p:cNvPr>
              <p:cNvSpPr txBox="1"/>
              <p:nvPr/>
            </p:nvSpPr>
            <p:spPr>
              <a:xfrm>
                <a:off x="6213786" y="3768398"/>
                <a:ext cx="5468838" cy="3115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Used when the goal is to predict discrete category or label.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Although is called “regression”, Logistic Regression is used for classification tasks.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It predicts the probability that an instance belongs to a specific class.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Based on the sigmoid function = maps any real value into a range between 0 and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L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LU" dirty="0"/>
                  <a:t> = probability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0F03D3-B4A2-8B27-CB28-78FF2D24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86" y="3768398"/>
                <a:ext cx="5468838" cy="3115020"/>
              </a:xfrm>
              <a:prstGeom prst="rect">
                <a:avLst/>
              </a:prstGeom>
              <a:blipFill>
                <a:blip r:embed="rId3"/>
                <a:stretch>
                  <a:fillRect l="-696" t="-813" r="-1624" b="-243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4ADF213-7297-5F01-4957-0A93823D1E0F}"/>
              </a:ext>
            </a:extLst>
          </p:cNvPr>
          <p:cNvGrpSpPr/>
          <p:nvPr/>
        </p:nvGrpSpPr>
        <p:grpSpPr>
          <a:xfrm>
            <a:off x="7497376" y="608370"/>
            <a:ext cx="2681251" cy="3097212"/>
            <a:chOff x="1209768" y="523220"/>
            <a:chExt cx="2681251" cy="309721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74075E8-06B0-7BA0-ACC9-FA09D93CC3E0}"/>
                </a:ext>
              </a:extLst>
            </p:cNvPr>
            <p:cNvGrpSpPr/>
            <p:nvPr/>
          </p:nvGrpSpPr>
          <p:grpSpPr>
            <a:xfrm>
              <a:off x="1209768" y="523220"/>
              <a:ext cx="2681251" cy="3097212"/>
              <a:chOff x="599607" y="1004341"/>
              <a:chExt cx="2681251" cy="309721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F91A1FD-4853-8444-7747-BBFF7B216FAE}"/>
                  </a:ext>
                </a:extLst>
              </p:cNvPr>
              <p:cNvGrpSpPr/>
              <p:nvPr/>
            </p:nvGrpSpPr>
            <p:grpSpPr>
              <a:xfrm>
                <a:off x="599607" y="1004341"/>
                <a:ext cx="2681251" cy="2681252"/>
                <a:chOff x="599607" y="1004341"/>
                <a:chExt cx="2681251" cy="2681252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E0F04C79-D900-0F74-5F91-DF9CAE793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607" y="1004341"/>
                  <a:ext cx="0" cy="268125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BCEB6E9-4213-EB9D-5452-D5DD56B41A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40233" y="2344967"/>
                  <a:ext cx="0" cy="268125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B285DE-09B3-46E9-D237-537D0B6361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0609" y="201525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220BA05-4576-8AC0-D437-37885A0388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141" y="22977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5D90614-2503-2BB4-E2C3-4CF7B3D14F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0263" y="164561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6220566-5AF0-AA17-BCA2-71000DA50D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7210" y="2324499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E99B40-504B-48FE-84A7-B54B46095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5914" y="241612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5623F58-6E53-8A5C-9494-B819612A74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039" y="2379628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0DC3D94-764B-612F-DBFD-812D383F1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456" y="1948898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17629CB-E221-DB68-A741-91DF3480F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344" y="237730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CC24397-3088-1144-2076-014A062BD9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344" y="265506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96A9C75-0308-C862-26A8-564A07029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8852" y="2266545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5CB9B83-DC5C-8B75-E11E-9EFAC0E85D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493" y="178431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B38888-50D0-0594-3062-C197C118E8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4642" y="2655067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8323F7-1D75-5425-9F4B-B3C805C9FE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8546" y="2097135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0" name="5-point Star 29">
                <a:extLst>
                  <a:ext uri="{FF2B5EF4-FFF2-40B4-BE49-F238E27FC236}">
                    <a16:creationId xmlns:a16="http://schemas.microsoft.com/office/drawing/2014/main" id="{00CE86D9-0C57-ABBA-AF51-C092F882B9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18496" y="2245812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1" name="5-point Star 30">
                <a:extLst>
                  <a:ext uri="{FF2B5EF4-FFF2-40B4-BE49-F238E27FC236}">
                    <a16:creationId xmlns:a16="http://schemas.microsoft.com/office/drawing/2014/main" id="{080A2B99-2F5F-EF30-DC1C-B6B4608DDF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0570" y="2536343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2" name="5-point Star 31">
                <a:extLst>
                  <a:ext uri="{FF2B5EF4-FFF2-40B4-BE49-F238E27FC236}">
                    <a16:creationId xmlns:a16="http://schemas.microsoft.com/office/drawing/2014/main" id="{3E5CDD5B-52B5-06D4-9B16-C98F3A932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92102" y="2779826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3" name="5-point Star 32">
                <a:extLst>
                  <a:ext uri="{FF2B5EF4-FFF2-40B4-BE49-F238E27FC236}">
                    <a16:creationId xmlns:a16="http://schemas.microsoft.com/office/drawing/2014/main" id="{08C9A998-743D-BD91-4E8D-E74F64557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8649" y="2426296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4" name="5-point Star 33">
                <a:extLst>
                  <a:ext uri="{FF2B5EF4-FFF2-40B4-BE49-F238E27FC236}">
                    <a16:creationId xmlns:a16="http://schemas.microsoft.com/office/drawing/2014/main" id="{5B096750-C98A-3742-231B-E4870A795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4447" y="2871067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5" name="5-point Star 34">
                <a:extLst>
                  <a:ext uri="{FF2B5EF4-FFF2-40B4-BE49-F238E27FC236}">
                    <a16:creationId xmlns:a16="http://schemas.microsoft.com/office/drawing/2014/main" id="{D8266305-8C99-1047-A9FD-DC51F21F03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50436" y="3108489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6" name="5-point Star 35">
                <a:extLst>
                  <a:ext uri="{FF2B5EF4-FFF2-40B4-BE49-F238E27FC236}">
                    <a16:creationId xmlns:a16="http://schemas.microsoft.com/office/drawing/2014/main" id="{F16084E1-726B-2522-A88F-4392CDAE0F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8298" y="2856728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7" name="5-point Star 36">
                <a:extLst>
                  <a:ext uri="{FF2B5EF4-FFF2-40B4-BE49-F238E27FC236}">
                    <a16:creationId xmlns:a16="http://schemas.microsoft.com/office/drawing/2014/main" id="{E660E99C-2B57-F73F-A23D-039B6D2A24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42751" y="2775856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8" name="5-point Star 37">
                <a:extLst>
                  <a:ext uri="{FF2B5EF4-FFF2-40B4-BE49-F238E27FC236}">
                    <a16:creationId xmlns:a16="http://schemas.microsoft.com/office/drawing/2014/main" id="{D691B426-78D3-5A85-76FE-A92A64F98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2447" y="3305999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39" name="5-point Star 38">
                <a:extLst>
                  <a:ext uri="{FF2B5EF4-FFF2-40B4-BE49-F238E27FC236}">
                    <a16:creationId xmlns:a16="http://schemas.microsoft.com/office/drawing/2014/main" id="{F94683AC-E0D4-5388-61AC-3F5B92866F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0922" y="3073047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0" name="5-point Star 39">
                <a:extLst>
                  <a:ext uri="{FF2B5EF4-FFF2-40B4-BE49-F238E27FC236}">
                    <a16:creationId xmlns:a16="http://schemas.microsoft.com/office/drawing/2014/main" id="{F4D398C4-66CE-7E10-A81D-2D128AB72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65844" y="2178343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1" name="5-point Star 40">
                <a:extLst>
                  <a:ext uri="{FF2B5EF4-FFF2-40B4-BE49-F238E27FC236}">
                    <a16:creationId xmlns:a16="http://schemas.microsoft.com/office/drawing/2014/main" id="{05359A29-B341-3E72-F3D9-85ACCC130C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6298" y="2546381"/>
                <a:ext cx="216000" cy="216000"/>
              </a:xfrm>
              <a:prstGeom prst="star5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510B4F-D932-9CCA-973E-88F89929A6F8}"/>
                  </a:ext>
                </a:extLst>
              </p:cNvPr>
              <p:cNvSpPr txBox="1"/>
              <p:nvPr/>
            </p:nvSpPr>
            <p:spPr>
              <a:xfrm>
                <a:off x="1042244" y="3732221"/>
                <a:ext cx="1643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b="1" dirty="0"/>
                  <a:t>Classification</a:t>
                </a:r>
              </a:p>
            </p:txBody>
          </p:sp>
        </p:grp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7362B26-23C3-2E41-0841-D2FE72B6BBDF}"/>
                </a:ext>
              </a:extLst>
            </p:cNvPr>
            <p:cNvSpPr/>
            <p:nvPr/>
          </p:nvSpPr>
          <p:spPr>
            <a:xfrm>
              <a:off x="1398628" y="1603589"/>
              <a:ext cx="1978701" cy="1335265"/>
            </a:xfrm>
            <a:custGeom>
              <a:avLst/>
              <a:gdLst>
                <a:gd name="connsiteX0" fmla="*/ 0 w 1978701"/>
                <a:gd name="connsiteY0" fmla="*/ 1304144 h 1335265"/>
                <a:gd name="connsiteX1" fmla="*/ 659567 w 1978701"/>
                <a:gd name="connsiteY1" fmla="*/ 1199213 h 1335265"/>
                <a:gd name="connsiteX2" fmla="*/ 1439055 w 1978701"/>
                <a:gd name="connsiteY2" fmla="*/ 224852 h 1335265"/>
                <a:gd name="connsiteX3" fmla="*/ 1978701 w 1978701"/>
                <a:gd name="connsiteY3" fmla="*/ 0 h 1335265"/>
                <a:gd name="connsiteX4" fmla="*/ 1978701 w 1978701"/>
                <a:gd name="connsiteY4" fmla="*/ 0 h 13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701" h="1335265">
                  <a:moveTo>
                    <a:pt x="0" y="1304144"/>
                  </a:moveTo>
                  <a:cubicBezTo>
                    <a:pt x="209862" y="1341619"/>
                    <a:pt x="419725" y="1379095"/>
                    <a:pt x="659567" y="1199213"/>
                  </a:cubicBezTo>
                  <a:cubicBezTo>
                    <a:pt x="899409" y="1019331"/>
                    <a:pt x="1219199" y="424721"/>
                    <a:pt x="1439055" y="224852"/>
                  </a:cubicBezTo>
                  <a:cubicBezTo>
                    <a:pt x="1658911" y="24983"/>
                    <a:pt x="1978701" y="0"/>
                    <a:pt x="1978701" y="0"/>
                  </a:cubicBezTo>
                  <a:lnTo>
                    <a:pt x="197870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F53C180D-2D00-8527-ED9E-09C47EF7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279800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E93EE3-4DB1-05F9-6F18-26D517AC2675}"/>
              </a:ext>
            </a:extLst>
          </p:cNvPr>
          <p:cNvSpPr txBox="1"/>
          <p:nvPr/>
        </p:nvSpPr>
        <p:spPr>
          <a:xfrm>
            <a:off x="3277230" y="0"/>
            <a:ext cx="807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Logistic Regression &amp; Linear Regression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5C1B22F-1AE5-41A8-19FA-C69446DE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628"/>
            <a:ext cx="8681530" cy="2604459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12007CD-5EEF-6203-3CCD-E992EC18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3" y="3294087"/>
            <a:ext cx="8301964" cy="3215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E44A6-4129-C205-9D4B-56C27FB37B70}"/>
              </a:ext>
            </a:extLst>
          </p:cNvPr>
          <p:cNvSpPr txBox="1"/>
          <p:nvPr/>
        </p:nvSpPr>
        <p:spPr>
          <a:xfrm>
            <a:off x="8871313" y="3294087"/>
            <a:ext cx="2935706" cy="3139142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Train Logistic Regression ML model on your dataset</a:t>
            </a:r>
          </a:p>
          <a:p>
            <a:pPr marL="342900" indent="-342900">
              <a:buAutoNum type="arabicParenR"/>
            </a:pPr>
            <a:r>
              <a:rPr lang="en-US" dirty="0"/>
              <a:t>Train Linear Regression ML model on the same dataset</a:t>
            </a:r>
          </a:p>
          <a:p>
            <a:pPr marL="342900" indent="-342900">
              <a:buAutoNum type="arabicParenR"/>
            </a:pPr>
            <a:r>
              <a:rPr lang="en-US" dirty="0"/>
              <a:t>Apply both models to make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C5B76-FD1E-B763-4BFD-BFBEE3EC2031}"/>
              </a:ext>
            </a:extLst>
          </p:cNvPr>
          <p:cNvSpPr txBox="1"/>
          <p:nvPr/>
        </p:nvSpPr>
        <p:spPr>
          <a:xfrm>
            <a:off x="7080001" y="2758347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1BAD1-368B-8206-502F-5AAC6FE225C6}"/>
              </a:ext>
            </a:extLst>
          </p:cNvPr>
          <p:cNvSpPr txBox="1"/>
          <p:nvPr/>
        </p:nvSpPr>
        <p:spPr>
          <a:xfrm>
            <a:off x="7080001" y="5983706"/>
            <a:ext cx="16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</a:rPr>
              <a:t>Regression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B0EB42C-456E-F044-5B6E-8BDAB1B3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6537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144C-E089-56FB-FD4B-64010BBF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7F3DDC-EC00-0333-5749-DF36AA5CC3BA}"/>
              </a:ext>
            </a:extLst>
          </p:cNvPr>
          <p:cNvSpPr txBox="1"/>
          <p:nvPr/>
        </p:nvSpPr>
        <p:spPr>
          <a:xfrm>
            <a:off x="4068201" y="131777"/>
            <a:ext cx="4055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8C3A94-425E-53FA-B127-FB7ED604BDD6}"/>
              </a:ext>
            </a:extLst>
          </p:cNvPr>
          <p:cNvSpPr>
            <a:spLocks noChangeAspect="1"/>
          </p:cNvSpPr>
          <p:nvPr/>
        </p:nvSpPr>
        <p:spPr>
          <a:xfrm>
            <a:off x="2959509" y="2708893"/>
            <a:ext cx="1440000" cy="1440000"/>
          </a:xfrm>
          <a:prstGeom prst="ellipse">
            <a:avLst/>
          </a:prstGeom>
          <a:solidFill>
            <a:srgbClr val="FFE7B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45BEB8A0-2258-C935-585F-C3AB683195A1}"/>
              </a:ext>
            </a:extLst>
          </p:cNvPr>
          <p:cNvSpPr/>
          <p:nvPr/>
        </p:nvSpPr>
        <p:spPr>
          <a:xfrm>
            <a:off x="462117" y="3745983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981788C5-E164-D39E-03AD-EF84E4AEF570}"/>
              </a:ext>
            </a:extLst>
          </p:cNvPr>
          <p:cNvSpPr/>
          <p:nvPr/>
        </p:nvSpPr>
        <p:spPr>
          <a:xfrm>
            <a:off x="462117" y="3429000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08813495-453A-9E0D-9D1D-A463F96189F4}"/>
              </a:ext>
            </a:extLst>
          </p:cNvPr>
          <p:cNvSpPr/>
          <p:nvPr/>
        </p:nvSpPr>
        <p:spPr>
          <a:xfrm>
            <a:off x="462117" y="314161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8F4BEA9D-BFBF-CCA4-A887-28ACD5E35F58}"/>
              </a:ext>
            </a:extLst>
          </p:cNvPr>
          <p:cNvSpPr/>
          <p:nvPr/>
        </p:nvSpPr>
        <p:spPr>
          <a:xfrm>
            <a:off x="462117" y="282452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8C243666-E0A1-C997-7CB5-93C341A93606}"/>
              </a:ext>
            </a:extLst>
          </p:cNvPr>
          <p:cNvSpPr/>
          <p:nvPr/>
        </p:nvSpPr>
        <p:spPr>
          <a:xfrm>
            <a:off x="462117" y="2507438"/>
            <a:ext cx="1209368" cy="402910"/>
          </a:xfrm>
          <a:prstGeom prst="can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10625-EF76-CFD8-0A4A-CEBE50D4D8E6}"/>
              </a:ext>
            </a:extLst>
          </p:cNvPr>
          <p:cNvSpPr txBox="1"/>
          <p:nvPr/>
        </p:nvSpPr>
        <p:spPr>
          <a:xfrm>
            <a:off x="496530" y="1861107"/>
            <a:ext cx="11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Raw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2BA2898-2AFB-265A-F74F-DFD9C98A50B3}"/>
              </a:ext>
            </a:extLst>
          </p:cNvPr>
          <p:cNvSpPr/>
          <p:nvPr/>
        </p:nvSpPr>
        <p:spPr>
          <a:xfrm>
            <a:off x="1976284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E093A-552E-AFC6-7DD9-AE0332AC0C02}"/>
              </a:ext>
            </a:extLst>
          </p:cNvPr>
          <p:cNvSpPr txBox="1"/>
          <p:nvPr/>
        </p:nvSpPr>
        <p:spPr>
          <a:xfrm>
            <a:off x="2907677" y="3107417"/>
            <a:ext cx="154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Exploratory Data Analysis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880D5C2-4B50-91D7-DF70-FF54BAE8C893}"/>
              </a:ext>
            </a:extLst>
          </p:cNvPr>
          <p:cNvSpPr/>
          <p:nvPr/>
        </p:nvSpPr>
        <p:spPr>
          <a:xfrm>
            <a:off x="4704308" y="3184474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D83BE8-E0F1-898B-7958-68431B509AFF}"/>
              </a:ext>
            </a:extLst>
          </p:cNvPr>
          <p:cNvGrpSpPr/>
          <p:nvPr/>
        </p:nvGrpSpPr>
        <p:grpSpPr>
          <a:xfrm>
            <a:off x="5820697" y="2630527"/>
            <a:ext cx="1219200" cy="1596729"/>
            <a:chOff x="5820697" y="2507438"/>
            <a:chExt cx="1219200" cy="15967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D056AC-29CF-A70C-9CBB-71BE19223766}"/>
                </a:ext>
              </a:extLst>
            </p:cNvPr>
            <p:cNvSpPr/>
            <p:nvPr/>
          </p:nvSpPr>
          <p:spPr>
            <a:xfrm>
              <a:off x="5820697" y="2507438"/>
              <a:ext cx="1219200" cy="2014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690A30-7DE9-F95D-3851-5901D2392B53}"/>
                </a:ext>
              </a:extLst>
            </p:cNvPr>
            <p:cNvSpPr/>
            <p:nvPr/>
          </p:nvSpPr>
          <p:spPr>
            <a:xfrm>
              <a:off x="5820697" y="2760724"/>
              <a:ext cx="1219200" cy="201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1F0E15-B951-2331-7973-04960FDE3A4C}"/>
                </a:ext>
              </a:extLst>
            </p:cNvPr>
            <p:cNvSpPr/>
            <p:nvPr/>
          </p:nvSpPr>
          <p:spPr>
            <a:xfrm>
              <a:off x="5820697" y="3328164"/>
              <a:ext cx="1219200" cy="20145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E16A28-342B-E4BB-4F55-4DFAA0667A8A}"/>
                </a:ext>
              </a:extLst>
            </p:cNvPr>
            <p:cNvSpPr/>
            <p:nvPr/>
          </p:nvSpPr>
          <p:spPr>
            <a:xfrm>
              <a:off x="5820697" y="3615438"/>
              <a:ext cx="1219200" cy="2014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3A43F5-6813-AA1B-702B-C7778C98CC9A}"/>
                </a:ext>
              </a:extLst>
            </p:cNvPr>
            <p:cNvSpPr/>
            <p:nvPr/>
          </p:nvSpPr>
          <p:spPr>
            <a:xfrm>
              <a:off x="5820697" y="3040890"/>
              <a:ext cx="1219200" cy="2014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675DDA-1045-6FF5-9208-76F0BB72832A}"/>
                </a:ext>
              </a:extLst>
            </p:cNvPr>
            <p:cNvSpPr/>
            <p:nvPr/>
          </p:nvSpPr>
          <p:spPr>
            <a:xfrm>
              <a:off x="5820697" y="3902712"/>
              <a:ext cx="1219200" cy="20145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823750-1399-A582-35BE-79B785C4EC0E}"/>
              </a:ext>
            </a:extLst>
          </p:cNvPr>
          <p:cNvSpPr txBox="1"/>
          <p:nvPr/>
        </p:nvSpPr>
        <p:spPr>
          <a:xfrm>
            <a:off x="5820697" y="200253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Feature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873684-6540-BA53-F04A-A91DE4A8B71B}"/>
              </a:ext>
            </a:extLst>
          </p:cNvPr>
          <p:cNvSpPr/>
          <p:nvPr/>
        </p:nvSpPr>
        <p:spPr>
          <a:xfrm>
            <a:off x="8353190" y="2697257"/>
            <a:ext cx="1507524" cy="14632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4" name="Picture 33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C2CB1DC-06A4-C512-CDF2-F398D9F2B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1025370" y="2822945"/>
            <a:ext cx="1008000" cy="1008000"/>
          </a:xfrm>
          <a:prstGeom prst="rect">
            <a:avLst/>
          </a:prstGeom>
        </p:spPr>
      </p:pic>
      <p:pic>
        <p:nvPicPr>
          <p:cNvPr id="35" name="Picture 34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C2825523-8CE7-641F-2906-1AB9C8B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46" y="2947253"/>
            <a:ext cx="1033412" cy="10080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B55708DB-B8C0-F277-EE3F-6BE23C92DCB6}"/>
              </a:ext>
            </a:extLst>
          </p:cNvPr>
          <p:cNvSpPr/>
          <p:nvPr/>
        </p:nvSpPr>
        <p:spPr>
          <a:xfrm>
            <a:off x="7357156" y="3141618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B0CDD7-2B86-AE64-9F4E-8E35DAF73507}"/>
              </a:ext>
            </a:extLst>
          </p:cNvPr>
          <p:cNvSpPr txBox="1"/>
          <p:nvPr/>
        </p:nvSpPr>
        <p:spPr>
          <a:xfrm>
            <a:off x="8497352" y="206256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Training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710A0AA-2219-73A4-B6E1-59BC8E12F20F}"/>
              </a:ext>
            </a:extLst>
          </p:cNvPr>
          <p:cNvSpPr/>
          <p:nvPr/>
        </p:nvSpPr>
        <p:spPr>
          <a:xfrm>
            <a:off x="10178322" y="310741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3DD48A-27A9-C36A-0F94-F00DD02AB253}"/>
              </a:ext>
            </a:extLst>
          </p:cNvPr>
          <p:cNvSpPr txBox="1"/>
          <p:nvPr/>
        </p:nvSpPr>
        <p:spPr>
          <a:xfrm>
            <a:off x="10866741" y="2385727"/>
            <a:ext cx="13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Predictions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F4777AD4-9C9B-AEDA-7178-2CB8103E841C}"/>
              </a:ext>
            </a:extLst>
          </p:cNvPr>
          <p:cNvSpPr/>
          <p:nvPr/>
        </p:nvSpPr>
        <p:spPr>
          <a:xfrm rot="5400000">
            <a:off x="11190157" y="4329531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4" name="Picture 43" descr="A magnifying glass and graph&#10;&#10;AI-generated content may be incorrect.">
            <a:extLst>
              <a:ext uri="{FF2B5EF4-FFF2-40B4-BE49-F238E27FC236}">
                <a16:creationId xmlns:a16="http://schemas.microsoft.com/office/drawing/2014/main" id="{81CFBA98-1C80-C04F-232B-0F66536C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193" y="5257573"/>
            <a:ext cx="2055193" cy="16004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DE8D840-DA84-7CB3-4FED-909DE973AB28}"/>
              </a:ext>
            </a:extLst>
          </p:cNvPr>
          <p:cNvSpPr txBox="1"/>
          <p:nvPr/>
        </p:nvSpPr>
        <p:spPr>
          <a:xfrm>
            <a:off x="10891506" y="4934407"/>
            <a:ext cx="13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Model Evaluation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4CAFCC9-7D2A-C1F9-AD05-3BDF16B30E71}"/>
              </a:ext>
            </a:extLst>
          </p:cNvPr>
          <p:cNvSpPr/>
          <p:nvPr/>
        </p:nvSpPr>
        <p:spPr>
          <a:xfrm rot="10800000">
            <a:off x="9182288" y="5813367"/>
            <a:ext cx="678426" cy="488837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8" name="Picture 47" descr="A cloud with a gear and a cube&#10;&#10;AI-generated content may be incorrect.">
            <a:extLst>
              <a:ext uri="{FF2B5EF4-FFF2-40B4-BE49-F238E27FC236}">
                <a16:creationId xmlns:a16="http://schemas.microsoft.com/office/drawing/2014/main" id="{F9F23018-0DEA-5E9D-444D-342169E2B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4" y="5130862"/>
            <a:ext cx="1514167" cy="16418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84DA5A-79EA-4249-CF0B-735D9FA53BB1}"/>
              </a:ext>
            </a:extLst>
          </p:cNvPr>
          <p:cNvSpPr txBox="1"/>
          <p:nvPr/>
        </p:nvSpPr>
        <p:spPr>
          <a:xfrm>
            <a:off x="7266591" y="4726064"/>
            <a:ext cx="162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Interpretation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C2BDD2-676B-6472-191E-BD4EE6E5A97C}"/>
              </a:ext>
            </a:extLst>
          </p:cNvPr>
          <p:cNvSpPr/>
          <p:nvPr/>
        </p:nvSpPr>
        <p:spPr>
          <a:xfrm>
            <a:off x="9723044" y="4719160"/>
            <a:ext cx="2481968" cy="2053569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5" name="Picture 4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E2909ABA-24A9-386A-104D-F9D916037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14" y="4350348"/>
            <a:ext cx="782972" cy="782972"/>
          </a:xfrm>
          <a:prstGeom prst="rect">
            <a:avLst/>
          </a:prstGeom>
        </p:spPr>
      </p:pic>
      <p:pic>
        <p:nvPicPr>
          <p:cNvPr id="6" name="Picture 5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B7AC5513-3D7A-FBFB-F184-207728C30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88023" y="4350348"/>
            <a:ext cx="782972" cy="782972"/>
          </a:xfrm>
          <a:prstGeom prst="rect">
            <a:avLst/>
          </a:prstGeom>
        </p:spPr>
      </p:pic>
      <p:pic>
        <p:nvPicPr>
          <p:cNvPr id="3" name="Picture 2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AA0FE0C8-D3D4-9E11-0FC8-FDDA73D00E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38811" y="4352002"/>
            <a:ext cx="782972" cy="782972"/>
          </a:xfrm>
          <a:prstGeom prst="rect">
            <a:avLst/>
          </a:prstGeom>
        </p:spPr>
      </p:pic>
      <p:pic>
        <p:nvPicPr>
          <p:cNvPr id="7" name="Picture 6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795F078B-E5D4-7B97-7326-9DE904072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90802" y="1401300"/>
            <a:ext cx="782972" cy="782972"/>
          </a:xfrm>
          <a:prstGeom prst="rect">
            <a:avLst/>
          </a:prstGeom>
        </p:spPr>
      </p:pic>
      <p:pic>
        <p:nvPicPr>
          <p:cNvPr id="8" name="Picture 7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19BD4873-A35F-6842-38F6-D35D4C5A2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189109" y="1690510"/>
            <a:ext cx="782972" cy="7829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9C824A5-43FD-B562-5CBB-63E3B30E9D96}"/>
              </a:ext>
            </a:extLst>
          </p:cNvPr>
          <p:cNvSpPr/>
          <p:nvPr/>
        </p:nvSpPr>
        <p:spPr>
          <a:xfrm>
            <a:off x="6838662" y="4672654"/>
            <a:ext cx="2481968" cy="2053569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59A2ADD-7149-9B68-1BD7-85550636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03479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FB8DD-EA39-9D7C-7CF7-7EAE40638226}"/>
              </a:ext>
            </a:extLst>
          </p:cNvPr>
          <p:cNvSpPr txBox="1"/>
          <p:nvPr/>
        </p:nvSpPr>
        <p:spPr>
          <a:xfrm>
            <a:off x="111300" y="0"/>
            <a:ext cx="494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 Evaluation &amp;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CE278AE-3E05-738F-0A81-7E6A02CE80D7}"/>
                  </a:ext>
                </a:extLst>
              </p:cNvPr>
              <p:cNvSpPr/>
              <p:nvPr/>
            </p:nvSpPr>
            <p:spPr>
              <a:xfrm>
                <a:off x="194872" y="521784"/>
                <a:ext cx="4856812" cy="622697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LU" sz="2000" b="1" dirty="0"/>
                  <a:t>Classification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b="1" dirty="0"/>
                  <a:t>Accuracy</a:t>
                </a:r>
                <a:r>
                  <a:rPr lang="en-LU" dirty="0"/>
                  <a:t> measures the percentage of correctly classified instances;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𝐶𝑜𝑟𝑟𝑒𝑐𝑡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L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b="1" dirty="0"/>
                  <a:t>Precision </a:t>
                </a:r>
                <a:r>
                  <a:rPr lang="en-LU" dirty="0"/>
                  <a:t>measures the proportion of correctly predicted positive cases among all predicted positives.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L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b="1" dirty="0"/>
                  <a:t>Recall </a:t>
                </a:r>
                <a:r>
                  <a:rPr lang="en-LU" dirty="0"/>
                  <a:t>measures the proportion of correctly predicted positives among actual positives.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L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b="1" dirty="0"/>
                  <a:t>F1-score</a:t>
                </a:r>
                <a:r>
                  <a:rPr lang="en-LU" dirty="0"/>
                  <a:t> is a harmonic mean of precision and recall, balancing both metrics.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1=2×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LU" dirty="0"/>
              </a:p>
              <a:p>
                <a:endParaRPr lang="en-LU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CE278AE-3E05-738F-0A81-7E6A02CE8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2" y="521784"/>
                <a:ext cx="4856812" cy="6226977"/>
              </a:xfrm>
              <a:prstGeom prst="roundRect">
                <a:avLst/>
              </a:prstGeom>
              <a:blipFill>
                <a:blip r:embed="rId2"/>
                <a:stretch>
                  <a:fillRect t="-121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AA20939-F50B-A910-F957-BC45AAFA5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55648"/>
              </p:ext>
            </p:extLst>
          </p:nvPr>
        </p:nvGraphicFramePr>
        <p:xfrm>
          <a:off x="5431440" y="700677"/>
          <a:ext cx="6480747" cy="121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9">
                  <a:extLst>
                    <a:ext uri="{9D8B030D-6E8A-4147-A177-3AD203B41FA5}">
                      <a16:colId xmlns:a16="http://schemas.microsoft.com/office/drawing/2014/main" val="512843518"/>
                    </a:ext>
                  </a:extLst>
                </a:gridCol>
                <a:gridCol w="2160249">
                  <a:extLst>
                    <a:ext uri="{9D8B030D-6E8A-4147-A177-3AD203B41FA5}">
                      <a16:colId xmlns:a16="http://schemas.microsoft.com/office/drawing/2014/main" val="2071979475"/>
                    </a:ext>
                  </a:extLst>
                </a:gridCol>
                <a:gridCol w="2160249">
                  <a:extLst>
                    <a:ext uri="{9D8B030D-6E8A-4147-A177-3AD203B41FA5}">
                      <a16:colId xmlns:a16="http://schemas.microsoft.com/office/drawing/2014/main" val="2771771014"/>
                    </a:ext>
                  </a:extLst>
                </a:gridCol>
              </a:tblGrid>
              <a:tr h="400109">
                <a:tc>
                  <a:txBody>
                    <a:bodyPr/>
                    <a:lstStyle/>
                    <a:p>
                      <a:r>
                        <a:rPr lang="en-LU" dirty="0"/>
                        <a:t>Actual \ 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Predicted: No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Predicted: Yes 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8421"/>
                  </a:ext>
                </a:extLst>
              </a:tr>
              <a:tr h="400109">
                <a:tc>
                  <a:txBody>
                    <a:bodyPr/>
                    <a:lstStyle/>
                    <a:p>
                      <a:r>
                        <a:rPr lang="en-LU" dirty="0"/>
                        <a:t>Actual: No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True Negative (TN)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False Positive (FP)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09277"/>
                  </a:ext>
                </a:extLst>
              </a:tr>
              <a:tr h="416857">
                <a:tc>
                  <a:txBody>
                    <a:bodyPr/>
                    <a:lstStyle/>
                    <a:p>
                      <a:r>
                        <a:rPr lang="en-LU" dirty="0"/>
                        <a:t>Actual: Yes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False Negative 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U" dirty="0"/>
                        <a:t>True Positive (TP)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245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AB76E2-8677-543F-88AB-6127805BE583}"/>
              </a:ext>
            </a:extLst>
          </p:cNvPr>
          <p:cNvSpPr txBox="1"/>
          <p:nvPr/>
        </p:nvSpPr>
        <p:spPr>
          <a:xfrm>
            <a:off x="5246557" y="2070974"/>
            <a:ext cx="6310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TP = Model correctly predicted Yes (1) when the actual values was Yes (1).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TN = Model correctly predicted No (0) when the actual value was No (0).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FP = Model incorrectly predicted Yes (1) when the actual value was No (0) (Type I error).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U" dirty="0"/>
              <a:t>FN = Model incorrectly predicted No (0) when the actual value was yes (1) (Type II error).</a:t>
            </a:r>
          </a:p>
          <a:p>
            <a:endParaRPr lang="en-L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A1191-0F27-704E-9CBB-0F050CB5FA74}"/>
              </a:ext>
            </a:extLst>
          </p:cNvPr>
          <p:cNvSpPr txBox="1"/>
          <p:nvPr/>
        </p:nvSpPr>
        <p:spPr>
          <a:xfrm>
            <a:off x="7734120" y="261610"/>
            <a:ext cx="19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407CA-3FCE-6899-2590-90529E062891}"/>
              </a:ext>
            </a:extLst>
          </p:cNvPr>
          <p:cNvSpPr txBox="1"/>
          <p:nvPr/>
        </p:nvSpPr>
        <p:spPr>
          <a:xfrm>
            <a:off x="5757103" y="4809519"/>
            <a:ext cx="5930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A confusion matrix is a table that shows the performance of a classification model by comparing predicted vs. actual labels.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652C3AA-8B4D-904A-F015-D598672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77062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3FFBF4-9FC9-7D87-5D20-418EAD2F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5" y="456419"/>
            <a:ext cx="11544523" cy="594516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44EC8-8CD7-3055-A09A-34BD10CC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31013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8C7CDC-1B34-FACD-85FB-4DD84A6BE459}"/>
                  </a:ext>
                </a:extLst>
              </p:cNvPr>
              <p:cNvSpPr/>
              <p:nvPr/>
            </p:nvSpPr>
            <p:spPr>
              <a:xfrm>
                <a:off x="434713" y="491804"/>
                <a:ext cx="4856812" cy="622697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Regression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 Squared Error (MSE) measures the average squared difference between actual and predicted values. A lower MSE indicates better model performance.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 Absolute Error (MAE) measures the average  absolute difference between actual and predicted values.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30000" dirty="0"/>
                  <a:t>2</a:t>
                </a:r>
                <a:r>
                  <a:rPr lang="en-US" dirty="0"/>
                  <a:t> measures how well the model explains the variance in the target variable. Values range between 0 and 1, where 1 means the model perfectly predicts the target variable.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L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LU" dirty="0"/>
              </a:p>
              <a:p>
                <a:endParaRPr lang="en-LU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8C7CDC-1B34-FACD-85FB-4DD84A6B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3" y="491804"/>
                <a:ext cx="4856812" cy="6226977"/>
              </a:xfrm>
              <a:prstGeom prst="roundRect">
                <a:avLst/>
              </a:prstGeom>
              <a:blipFill>
                <a:blip r:embed="rId2"/>
                <a:stretch>
                  <a:fillRect t="-1220" b="-670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69DA8C-A027-DD6E-0E7F-907DD5BB4CC8}"/>
                  </a:ext>
                </a:extLst>
              </p:cNvPr>
              <p:cNvSpPr txBox="1"/>
              <p:nvPr/>
            </p:nvSpPr>
            <p:spPr>
              <a:xfrm>
                <a:off x="5531371" y="130628"/>
                <a:ext cx="65252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U" dirty="0"/>
                  <a:t> = actual value of the target variable for the i</a:t>
                </a:r>
                <a:r>
                  <a:rPr lang="en-LU" baseline="30000" dirty="0"/>
                  <a:t>th</a:t>
                </a:r>
                <a:r>
                  <a:rPr lang="en-LU" dirty="0"/>
                  <a:t> data point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LU" dirty="0"/>
                  <a:t> = the predicted value of the target variable for the i</a:t>
                </a:r>
                <a:r>
                  <a:rPr lang="en-LU" baseline="30000" dirty="0"/>
                  <a:t>th</a:t>
                </a:r>
                <a:r>
                  <a:rPr lang="en-LU" dirty="0"/>
                  <a:t> data point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LU" dirty="0"/>
                  <a:t> = mean (average) of all actual values (baseline prediction)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LU" dirty="0"/>
                  <a:t> = the total number of observations (samples) in the dataset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69DA8C-A027-DD6E-0E7F-907DD5BB4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71" y="130628"/>
                <a:ext cx="6525208" cy="1200329"/>
              </a:xfrm>
              <a:prstGeom prst="rect">
                <a:avLst/>
              </a:prstGeom>
              <a:blipFill>
                <a:blip r:embed="rId3"/>
                <a:stretch>
                  <a:fillRect t="-2105" r="-388" b="-842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E9D8CF-57A8-C41E-FFC8-DFD42C88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942" y="1461585"/>
            <a:ext cx="5638800" cy="518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F3F3B4-D687-E43E-A38B-D360CBBB78BA}"/>
              </a:ext>
            </a:extLst>
          </p:cNvPr>
          <p:cNvSpPr txBox="1"/>
          <p:nvPr/>
        </p:nvSpPr>
        <p:spPr>
          <a:xfrm>
            <a:off x="9120873" y="3314803"/>
            <a:ext cx="2935706" cy="341256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U" dirty="0"/>
              <a:t>Your turn:</a:t>
            </a:r>
          </a:p>
          <a:p>
            <a:endParaRPr lang="en-LU" dirty="0"/>
          </a:p>
          <a:p>
            <a:pPr marL="342900" indent="-342900">
              <a:buAutoNum type="arabicParenR"/>
            </a:pPr>
            <a:r>
              <a:rPr lang="en-US" dirty="0"/>
              <a:t>Evaluate Logistic regression model</a:t>
            </a:r>
          </a:p>
          <a:p>
            <a:pPr marL="342900" indent="-342900">
              <a:buAutoNum type="arabicParenR"/>
            </a:pPr>
            <a:r>
              <a:rPr lang="en-US" dirty="0"/>
              <a:t>Show Confusion Matrix for Logistic Regression</a:t>
            </a:r>
          </a:p>
          <a:p>
            <a:pPr marL="342900" indent="-342900">
              <a:buAutoNum type="arabicParenR"/>
            </a:pPr>
            <a:r>
              <a:rPr lang="en-US" dirty="0"/>
              <a:t>Evaluate Linear Regression model</a:t>
            </a:r>
          </a:p>
          <a:p>
            <a:pPr marL="342900" indent="-342900">
              <a:buAutoNum type="arabicParenR"/>
            </a:pPr>
            <a:r>
              <a:rPr lang="en-US" dirty="0"/>
              <a:t>Comment on the results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F2FF322-594D-479F-A1F1-15498404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37</a:t>
            </a:fld>
            <a:endParaRPr lang="en-L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32887-9E48-BA0C-11A1-45F3A2B3171C}"/>
              </a:ext>
            </a:extLst>
          </p:cNvPr>
          <p:cNvSpPr txBox="1"/>
          <p:nvPr/>
        </p:nvSpPr>
        <p:spPr>
          <a:xfrm>
            <a:off x="111300" y="0"/>
            <a:ext cx="494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 Evaluation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6577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12BF96-22AF-162C-D63F-A0685535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95" y="144415"/>
            <a:ext cx="4363656" cy="59131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Introduction to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A1FEF-EE13-FB40-9271-9890C1B0FB08}"/>
              </a:ext>
            </a:extLst>
          </p:cNvPr>
          <p:cNvSpPr txBox="1"/>
          <p:nvPr/>
        </p:nvSpPr>
        <p:spPr>
          <a:xfrm>
            <a:off x="0" y="756745"/>
            <a:ext cx="664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Neural Networks are the building blocks of deep learning systems.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4D2FC-5DC4-E21A-12E4-7DD0B50E4E8B}"/>
              </a:ext>
            </a:extLst>
          </p:cNvPr>
          <p:cNvSpPr txBox="1"/>
          <p:nvPr/>
        </p:nvSpPr>
        <p:spPr>
          <a:xfrm>
            <a:off x="0" y="1138510"/>
            <a:ext cx="1004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How do our brains subconsciously perform complex pattern recognition tasks each and every day?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D84DA-5CBE-AC0B-1C37-DBDED6EE5F01}"/>
              </a:ext>
            </a:extLst>
          </p:cNvPr>
          <p:cNvSpPr txBox="1"/>
          <p:nvPr/>
        </p:nvSpPr>
        <p:spPr>
          <a:xfrm>
            <a:off x="0" y="1480770"/>
            <a:ext cx="122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We have a real-life biological neural network connected to our nervous systems, and it is made up of interconnected neurons.</a:t>
            </a:r>
          </a:p>
        </p:txBody>
      </p:sp>
      <p:pic>
        <p:nvPicPr>
          <p:cNvPr id="9" name="Picture 8" descr="A purple and white neuron&#10;&#10;AI-generated content may be incorrect.">
            <a:extLst>
              <a:ext uri="{FF2B5EF4-FFF2-40B4-BE49-F238E27FC236}">
                <a16:creationId xmlns:a16="http://schemas.microsoft.com/office/drawing/2014/main" id="{2CDF60BA-6298-544A-D431-2A3CD344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99" y="2873136"/>
            <a:ext cx="5078448" cy="2555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10603-ECDE-B9F6-944E-2E6A9F1AEE2F}"/>
              </a:ext>
            </a:extLst>
          </p:cNvPr>
          <p:cNvSpPr txBox="1"/>
          <p:nvPr/>
        </p:nvSpPr>
        <p:spPr>
          <a:xfrm>
            <a:off x="3815931" y="5422154"/>
            <a:ext cx="288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 neural cell - neuron</a:t>
            </a:r>
            <a:endParaRPr lang="en-L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A87B5-919A-67AF-7639-F807264E9447}"/>
              </a:ext>
            </a:extLst>
          </p:cNvPr>
          <p:cNvSpPr txBox="1"/>
          <p:nvPr/>
        </p:nvSpPr>
        <p:spPr>
          <a:xfrm>
            <a:off x="1429670" y="2346710"/>
            <a:ext cx="25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LU" dirty="0"/>
              <a:t>erminal buttons (connections to other neurons)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BE1A6-9B48-D69E-4876-7ACD3B58B658}"/>
              </a:ext>
            </a:extLst>
          </p:cNvPr>
          <p:cNvSpPr txBox="1"/>
          <p:nvPr/>
        </p:nvSpPr>
        <p:spPr>
          <a:xfrm>
            <a:off x="3841687" y="3102710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Axon (outputs) </a:t>
            </a:r>
            <a:endParaRPr lang="en-L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723C3-0182-FC61-572E-70E0262D9E19}"/>
              </a:ext>
            </a:extLst>
          </p:cNvPr>
          <p:cNvSpPr txBox="1"/>
          <p:nvPr/>
        </p:nvSpPr>
        <p:spPr>
          <a:xfrm>
            <a:off x="4120275" y="4464152"/>
            <a:ext cx="15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Myelin sheath</a:t>
            </a:r>
            <a:endParaRPr lang="en-L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CE548-DA91-E76E-439A-64E9D2297072}"/>
              </a:ext>
            </a:extLst>
          </p:cNvPr>
          <p:cNvSpPr txBox="1"/>
          <p:nvPr/>
        </p:nvSpPr>
        <p:spPr>
          <a:xfrm>
            <a:off x="7449851" y="4807797"/>
            <a:ext cx="3218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Soma (cell body – neuron</a:t>
            </a:r>
          </a:p>
          <a:p>
            <a:r>
              <a:rPr lang="en-GB" dirty="0"/>
              <a:t>computation; weighted sum + activation)</a:t>
            </a:r>
            <a:endParaRPr lang="en-L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40EF8-67E0-0B13-F303-980AD64A0D84}"/>
              </a:ext>
            </a:extLst>
          </p:cNvPr>
          <p:cNvSpPr txBox="1"/>
          <p:nvPr/>
        </p:nvSpPr>
        <p:spPr>
          <a:xfrm>
            <a:off x="7655313" y="3646472"/>
            <a:ext cx="310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LU" dirty="0"/>
              <a:t>ucleus (activation function)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4FD6A-694F-418B-00C4-A1F6747B4EC0}"/>
              </a:ext>
            </a:extLst>
          </p:cNvPr>
          <p:cNvSpPr txBox="1"/>
          <p:nvPr/>
        </p:nvSpPr>
        <p:spPr>
          <a:xfrm>
            <a:off x="6840860" y="2792703"/>
            <a:ext cx="19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Dendrite (inputs) </a:t>
            </a:r>
            <a:endParaRPr lang="en-L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4C0F0-B589-15DD-8AEF-94974554576E}"/>
              </a:ext>
            </a:extLst>
          </p:cNvPr>
          <p:cNvSpPr txBox="1"/>
          <p:nvPr/>
        </p:nvSpPr>
        <p:spPr>
          <a:xfrm>
            <a:off x="0" y="6011095"/>
            <a:ext cx="1221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b="1" dirty="0"/>
              <a:t>Artificial Neural Network </a:t>
            </a:r>
            <a:r>
              <a:rPr lang="en-LU" dirty="0"/>
              <a:t>is a computation system that attempts to mimic the neural connection in our nervous system.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51F7CA6-BC82-A0DC-E8E3-F6342AEB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38</a:t>
            </a:fld>
            <a:endParaRPr lang="en-L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5F6DAC-E9C4-9FB1-2C03-4CD2F455D846}"/>
              </a:ext>
            </a:extLst>
          </p:cNvPr>
          <p:cNvCxnSpPr>
            <a:cxnSpLocks/>
          </p:cNvCxnSpPr>
          <p:nvPr/>
        </p:nvCxnSpPr>
        <p:spPr>
          <a:xfrm>
            <a:off x="3004883" y="2939742"/>
            <a:ext cx="81312" cy="869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0E2B7-1E3E-55F7-68B0-3E0BCE6F5943}"/>
              </a:ext>
            </a:extLst>
          </p:cNvPr>
          <p:cNvCxnSpPr>
            <a:cxnSpLocks/>
          </p:cNvCxnSpPr>
          <p:nvPr/>
        </p:nvCxnSpPr>
        <p:spPr>
          <a:xfrm>
            <a:off x="3004883" y="2939742"/>
            <a:ext cx="384798" cy="31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CD92C5-11A8-AA83-CE6C-E2798F9F176C}"/>
              </a:ext>
            </a:extLst>
          </p:cNvPr>
          <p:cNvCxnSpPr>
            <a:cxnSpLocks/>
          </p:cNvCxnSpPr>
          <p:nvPr/>
        </p:nvCxnSpPr>
        <p:spPr>
          <a:xfrm flipH="1">
            <a:off x="3942144" y="3405678"/>
            <a:ext cx="178131" cy="610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1AE0D3-3635-CC5A-765C-5CAE94954133}"/>
              </a:ext>
            </a:extLst>
          </p:cNvPr>
          <p:cNvCxnSpPr/>
          <p:nvPr/>
        </p:nvCxnSpPr>
        <p:spPr>
          <a:xfrm flipH="1" flipV="1">
            <a:off x="4563488" y="4128511"/>
            <a:ext cx="165735" cy="335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01D314-D41B-266C-DDCD-4BD4F8C5F7D2}"/>
              </a:ext>
            </a:extLst>
          </p:cNvPr>
          <p:cNvCxnSpPr/>
          <p:nvPr/>
        </p:nvCxnSpPr>
        <p:spPr>
          <a:xfrm flipV="1">
            <a:off x="4729223" y="4066788"/>
            <a:ext cx="266218" cy="397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EABAB0-3A37-AF84-42D8-421A547C73C7}"/>
              </a:ext>
            </a:extLst>
          </p:cNvPr>
          <p:cNvCxnSpPr/>
          <p:nvPr/>
        </p:nvCxnSpPr>
        <p:spPr>
          <a:xfrm flipH="1">
            <a:off x="6890750" y="3050895"/>
            <a:ext cx="230095" cy="24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71469E-3F9D-2B92-1DD7-0C1B0762C828}"/>
              </a:ext>
            </a:extLst>
          </p:cNvPr>
          <p:cNvCxnSpPr>
            <a:cxnSpLocks/>
          </p:cNvCxnSpPr>
          <p:nvPr/>
        </p:nvCxnSpPr>
        <p:spPr>
          <a:xfrm>
            <a:off x="7120845" y="3050895"/>
            <a:ext cx="146542" cy="354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172530-682F-1714-6D53-2FF389163E87}"/>
              </a:ext>
            </a:extLst>
          </p:cNvPr>
          <p:cNvCxnSpPr/>
          <p:nvPr/>
        </p:nvCxnSpPr>
        <p:spPr>
          <a:xfrm flipH="1">
            <a:off x="6615896" y="3831138"/>
            <a:ext cx="1156504" cy="23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5B9DC9-75AE-1921-B59C-9BA69BAB802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615896" y="4265470"/>
            <a:ext cx="833955" cy="1003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234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AC2F22-929F-C97A-5480-16CD4F77B526}"/>
              </a:ext>
            </a:extLst>
          </p:cNvPr>
          <p:cNvSpPr txBox="1"/>
          <p:nvPr/>
        </p:nvSpPr>
        <p:spPr>
          <a:xfrm>
            <a:off x="299804" y="254832"/>
            <a:ext cx="10355207" cy="4207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dirty="0"/>
              <a:t>A </a:t>
            </a:r>
            <a:r>
              <a:rPr lang="en-LU" b="1" dirty="0"/>
              <a:t>Neural Network (NN) </a:t>
            </a:r>
            <a:r>
              <a:rPr lang="en-LU" dirty="0"/>
              <a:t>is like a connected system of points, where: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Each point (called a </a:t>
            </a:r>
            <a:r>
              <a:rPr lang="en-LU" b="1" dirty="0"/>
              <a:t>node or neuron</a:t>
            </a:r>
            <a:r>
              <a:rPr lang="en-LU" dirty="0"/>
              <a:t>) does a small calculation;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he </a:t>
            </a:r>
            <a:r>
              <a:rPr lang="en-LU" b="1" dirty="0"/>
              <a:t>connections</a:t>
            </a:r>
            <a:r>
              <a:rPr lang="en-LU" dirty="0"/>
              <a:t> (called </a:t>
            </a:r>
            <a:r>
              <a:rPr lang="en-LU" b="1" dirty="0"/>
              <a:t>edges</a:t>
            </a:r>
            <a:r>
              <a:rPr lang="en-LU" dirty="0"/>
              <a:t>) between them show which nodes send information to others.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The connections have </a:t>
            </a:r>
            <a:r>
              <a:rPr lang="en-LU" b="1" dirty="0"/>
              <a:t>directions </a:t>
            </a:r>
            <a:r>
              <a:rPr lang="en-LU" dirty="0"/>
              <a:t>–information flows from one node to the next.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LU" dirty="0"/>
              <a:t>his forms a directed graph – a structure made of connected parts where data flows in one direction.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LU" dirty="0"/>
          </a:p>
          <a:p>
            <a:pPr>
              <a:lnSpc>
                <a:spcPct val="150000"/>
              </a:lnSpc>
            </a:pPr>
            <a:r>
              <a:rPr lang="en-LU" dirty="0"/>
              <a:t>For something to be called a NN, it needs: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Nodes that do calculations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Connection showing how data 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A structure that connects everything in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EF965-E156-C98C-7E23-4AAA0B162307}"/>
              </a:ext>
            </a:extLst>
          </p:cNvPr>
          <p:cNvSpPr txBox="1"/>
          <p:nvPr/>
        </p:nvSpPr>
        <p:spPr>
          <a:xfrm>
            <a:off x="7245246" y="3173048"/>
            <a:ext cx="4437088" cy="2817887"/>
          </a:xfrm>
          <a:prstGeom prst="rect">
            <a:avLst/>
          </a:prstGeom>
          <a:solidFill>
            <a:srgbClr val="FFE7B5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Neural networks are built using concepts from </a:t>
            </a:r>
            <a:r>
              <a:rPr lang="en-LU" sz="2000" b="1" dirty="0"/>
              <a:t>graph theory</a:t>
            </a:r>
            <a:r>
              <a:rPr lang="en-LU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T</a:t>
            </a:r>
            <a:r>
              <a:rPr lang="en-LU" sz="2000" b="1" dirty="0"/>
              <a:t>hey are directed graphs where nodes (neurons) do computations and edges (connections) carry weighted signals;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E77875-8601-3AE9-3A25-65417EA7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39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0542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50AAF-DE5D-EAC7-908D-194AE99C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B3CE6-5908-E024-D0F2-3C745D4683F5}"/>
              </a:ext>
            </a:extLst>
          </p:cNvPr>
          <p:cNvSpPr txBox="1"/>
          <p:nvPr/>
        </p:nvSpPr>
        <p:spPr>
          <a:xfrm>
            <a:off x="0" y="85716"/>
            <a:ext cx="4456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Machine Learning Works?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832B5-C9A5-7620-0D34-B8A1231248D4}"/>
              </a:ext>
            </a:extLst>
          </p:cNvPr>
          <p:cNvSpPr txBox="1"/>
          <p:nvPr/>
        </p:nvSpPr>
        <p:spPr>
          <a:xfrm>
            <a:off x="119347" y="547381"/>
            <a:ext cx="11049395" cy="611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ML systems learn from </a:t>
            </a:r>
            <a:r>
              <a:rPr lang="en-LU" sz="2000" b="1" dirty="0"/>
              <a:t>examples</a:t>
            </a:r>
            <a:r>
              <a:rPr lang="en-LU" sz="2000" dirty="0"/>
              <a:t>, not rules.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It learns by </a:t>
            </a:r>
            <a:r>
              <a:rPr lang="en-LU" sz="2000" b="1" dirty="0"/>
              <a:t>optimizing mathematical functions</a:t>
            </a:r>
            <a:r>
              <a:rPr lang="en-LU" sz="2000" dirty="0"/>
              <a:t>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It uses </a:t>
            </a:r>
            <a:r>
              <a:rPr lang="en-LU" sz="2000" b="1" dirty="0"/>
              <a:t>statistics</a:t>
            </a:r>
            <a:r>
              <a:rPr lang="en-LU" sz="2000" dirty="0"/>
              <a:t> to understand </a:t>
            </a:r>
            <a:r>
              <a:rPr lang="en-LU" sz="2000" b="1" dirty="0"/>
              <a:t>correlations, trends, and distributions</a:t>
            </a:r>
            <a:r>
              <a:rPr lang="en-LU" sz="2000" dirty="0"/>
              <a:t>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It applies </a:t>
            </a:r>
            <a:r>
              <a:rPr lang="en-LU" sz="2000" b="1" dirty="0"/>
              <a:t>mathematical rules </a:t>
            </a:r>
            <a:r>
              <a:rPr lang="en-LU" sz="2000" dirty="0"/>
              <a:t>to update model parameters.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The result is a </a:t>
            </a:r>
            <a:r>
              <a:rPr lang="en-LU" sz="2000" b="1" dirty="0"/>
              <a:t>trained model </a:t>
            </a:r>
            <a:r>
              <a:rPr lang="en-LU" sz="2000" dirty="0"/>
              <a:t>that can perform </a:t>
            </a:r>
            <a:r>
              <a:rPr lang="en-LU" sz="2000" b="1" dirty="0"/>
              <a:t>generalization </a:t>
            </a:r>
            <a:r>
              <a:rPr lang="en-LU" sz="2000" dirty="0"/>
              <a:t>to new, unseen data.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Especially powerful in </a:t>
            </a:r>
            <a:r>
              <a:rPr lang="en-LU" sz="2000" b="1" dirty="0"/>
              <a:t>dynamic, real-world problems</a:t>
            </a:r>
            <a:r>
              <a:rPr lang="en-LU" sz="2000" dirty="0"/>
              <a:t>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/>
              <a:t>In conventional programming, humans define all the rules explicitly.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 identify images of cats: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Conventional programming: requires detailed rules about fur, texture, ear shapes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LU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Learning: by processing many images of cats, the system uses mathematical functions to learn the patterns</a:t>
            </a:r>
          </a:p>
        </p:txBody>
      </p:sp>
    </p:spTree>
    <p:extLst>
      <p:ext uri="{BB962C8B-B14F-4D97-AF65-F5344CB8AC3E}">
        <p14:creationId xmlns:p14="http://schemas.microsoft.com/office/powerpoint/2010/main" val="230843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44E83DF5-D08C-F5C8-9577-3156B109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866" y="117631"/>
            <a:ext cx="3663845" cy="2219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45BC2-8A5E-3AEE-5808-50C43051DD48}"/>
              </a:ext>
            </a:extLst>
          </p:cNvPr>
          <p:cNvSpPr txBox="1"/>
          <p:nvPr/>
        </p:nvSpPr>
        <p:spPr>
          <a:xfrm>
            <a:off x="479685" y="282523"/>
            <a:ext cx="4976427" cy="1432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LU" sz="2000" dirty="0"/>
              <a:t>A graph is like a map of connections having: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LU" sz="2000" dirty="0"/>
              <a:t>Nodes (vertrices) and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LU" sz="2000" dirty="0"/>
              <a:t>Edges (or links, connections)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AC67D7-011D-9DAE-E709-9F8BAA00EF83}"/>
              </a:ext>
            </a:extLst>
          </p:cNvPr>
          <p:cNvGrpSpPr/>
          <p:nvPr/>
        </p:nvGrpSpPr>
        <p:grpSpPr>
          <a:xfrm>
            <a:off x="479685" y="2899836"/>
            <a:ext cx="4905725" cy="3958164"/>
            <a:chOff x="775547" y="2848531"/>
            <a:chExt cx="4905725" cy="395816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FE50920-7B6B-00A9-9507-FEE742799EE9}"/>
                </a:ext>
              </a:extLst>
            </p:cNvPr>
            <p:cNvGrpSpPr/>
            <p:nvPr/>
          </p:nvGrpSpPr>
          <p:grpSpPr>
            <a:xfrm>
              <a:off x="893567" y="3429000"/>
              <a:ext cx="4787705" cy="2729260"/>
              <a:chOff x="893567" y="3429000"/>
              <a:chExt cx="4787705" cy="272926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772CC64-62F3-E8F1-080C-FFBD47AC1A00}"/>
                  </a:ext>
                </a:extLst>
              </p:cNvPr>
              <p:cNvGrpSpPr/>
              <p:nvPr/>
            </p:nvGrpSpPr>
            <p:grpSpPr>
              <a:xfrm>
                <a:off x="893567" y="3429000"/>
                <a:ext cx="4148661" cy="2729260"/>
                <a:chOff x="1307451" y="2838818"/>
                <a:chExt cx="4148661" cy="272926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89D42EF-15FA-AD29-1C00-EBB3ABCFD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07451" y="2838818"/>
                  <a:ext cx="468000" cy="468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090BD77-6257-F25A-FC4A-D68DC12F53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07451" y="3607667"/>
                  <a:ext cx="468000" cy="468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A19A935-35FD-A310-E4A6-7AAF185E4F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07451" y="4344275"/>
                  <a:ext cx="468000" cy="468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8D71E6C-D12F-525E-B7D7-EECB42BF00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07451" y="5100078"/>
                  <a:ext cx="468000" cy="468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704150F-B51F-4031-02F0-21D7A50C9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1898" y="3167105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CFBB2C7-8A6E-682F-D629-B155D269F0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1898" y="3750472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3D08FB4-C148-7E8B-43C5-79EAEE90CF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1898" y="4344275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0DE3EF9-613F-F568-36EC-FED957C970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1898" y="4938078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5A41029-0ECF-6638-6C23-D364CF35EE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64345" y="3376589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E03C195-F6D5-2F56-B6B3-1F56A3619C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64345" y="4075667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0D0B144-DF9C-03AE-5A99-F9F4437138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64345" y="4740078"/>
                  <a:ext cx="396000" cy="396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412BF5F-7942-8A1F-8E10-5F0315A09C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88112" y="4074275"/>
                  <a:ext cx="468000" cy="468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D743C50-D3F2-7919-9C7C-8FB1471C7B96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1361567" y="3714054"/>
                <a:ext cx="796447" cy="2412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8FAEDC-68ED-F6CE-F8D6-34368F14C74A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1361567" y="4443473"/>
                <a:ext cx="796447" cy="951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3445810-98EB-5223-8E1C-B849D1662A53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 flipV="1">
                <a:off x="1361566" y="5132457"/>
                <a:ext cx="796448" cy="5205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7B41B40-596E-2DC9-6852-540D239AECE7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 flipV="1">
                <a:off x="1361566" y="5726260"/>
                <a:ext cx="796448" cy="18861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AE343C-3F85-01C4-FB5F-B7981E459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674" y="3956616"/>
                <a:ext cx="796447" cy="2412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BF46393-AE55-286E-8266-44EBC364E320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>
                <a:off x="2569674" y="3955287"/>
                <a:ext cx="780787" cy="9085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A9E3AE9-6C42-310A-D993-3CCDFD8C04EB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2569674" y="3948120"/>
                <a:ext cx="780787" cy="1580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15EE37B-0CDA-9217-9E53-717FDCB49765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2556318" y="4164771"/>
                <a:ext cx="794143" cy="3790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C0BA39-5E28-E07C-5236-E67D61CBB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249" y="4543840"/>
                <a:ext cx="795296" cy="290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287CDB5-FCCB-BAA2-7829-2985901ED9EE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2571937" y="4536714"/>
                <a:ext cx="778524" cy="9915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00B9AD1-47D1-08FE-266F-A6A00F2797FC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2555165" y="4164771"/>
                <a:ext cx="795296" cy="967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CFD8321-8BCF-65F9-4C41-B59DA9CED597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 flipV="1">
                <a:off x="2587557" y="4863849"/>
                <a:ext cx="762904" cy="2622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BA97727-F7DC-BA4D-A897-191AB683F5C1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2554589" y="5126138"/>
                <a:ext cx="795872" cy="4021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5C4BEAE5-B6AB-0106-5C41-3BB360A8FD72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2569674" y="4164771"/>
                <a:ext cx="780787" cy="15676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685243-20CE-64B8-CE13-0DB49E1A697D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 flipV="1">
                <a:off x="2538314" y="4863849"/>
                <a:ext cx="812147" cy="8629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2B14A76-B381-07C1-2039-A3BF1BF1FDF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2536090" y="5528260"/>
                <a:ext cx="814371" cy="1826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970A15A-5447-8CC6-F7DF-BE060A3DFEA3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3746461" y="4153674"/>
                <a:ext cx="827767" cy="7447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A85773D-9608-C904-2556-92C711CC2FC3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3759073" y="4873125"/>
                <a:ext cx="815155" cy="253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A3508C2-00ED-003E-5BDD-40BC6D6E1E6B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3755188" y="4898457"/>
                <a:ext cx="819040" cy="6298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389DD1E-2576-E98B-F49B-AA2AE726B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2228" y="4918898"/>
                <a:ext cx="6390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75EEF5B-CA4E-8A05-6249-23CB79768EBE}"/>
                </a:ext>
              </a:extLst>
            </p:cNvPr>
            <p:cNvSpPr txBox="1"/>
            <p:nvPr/>
          </p:nvSpPr>
          <p:spPr>
            <a:xfrm>
              <a:off x="775547" y="284853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Input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E39B7D2-B0E5-70D1-DA5E-EBCCF8EB623F}"/>
                </a:ext>
              </a:extLst>
            </p:cNvPr>
            <p:cNvSpPr txBox="1"/>
            <p:nvPr/>
          </p:nvSpPr>
          <p:spPr>
            <a:xfrm flipH="1">
              <a:off x="4375375" y="4310201"/>
              <a:ext cx="936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Output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A9AFA1F4-9067-3B4B-B34E-9B01A0106607}"/>
                </a:ext>
              </a:extLst>
            </p:cNvPr>
            <p:cNvSpPr/>
            <p:nvPr/>
          </p:nvSpPr>
          <p:spPr>
            <a:xfrm rot="5400000">
              <a:off x="2774899" y="5551824"/>
              <a:ext cx="332103" cy="138520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44D246-838C-6FF3-D9C3-7454625AF5CC}"/>
                </a:ext>
              </a:extLst>
            </p:cNvPr>
            <p:cNvSpPr txBox="1"/>
            <p:nvPr/>
          </p:nvSpPr>
          <p:spPr>
            <a:xfrm>
              <a:off x="2184822" y="6437363"/>
              <a:ext cx="1550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Hidden layers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0025477-279B-3F3D-2674-98084F81B593}"/>
              </a:ext>
            </a:extLst>
          </p:cNvPr>
          <p:cNvCxnSpPr/>
          <p:nvPr/>
        </p:nvCxnSpPr>
        <p:spPr>
          <a:xfrm>
            <a:off x="0" y="250335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D2BDDF2-4A2B-3687-FCDB-65311D67CCB7}"/>
              </a:ext>
            </a:extLst>
          </p:cNvPr>
          <p:cNvSpPr/>
          <p:nvPr/>
        </p:nvSpPr>
        <p:spPr>
          <a:xfrm>
            <a:off x="7333578" y="4144510"/>
            <a:ext cx="3884420" cy="1482169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sz="2000" dirty="0">
                <a:solidFill>
                  <a:schemeClr val="tx1"/>
                </a:solidFill>
              </a:rPr>
              <a:t>This is a classic feedforward neural network structure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D41FC9F4-0F6E-5B61-2B8B-AE580727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32849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920E64-64AE-E90C-1C8D-79E52FBCD44B}"/>
                  </a:ext>
                </a:extLst>
              </p:cNvPr>
              <p:cNvSpPr txBox="1"/>
              <p:nvPr/>
            </p:nvSpPr>
            <p:spPr>
              <a:xfrm>
                <a:off x="6550702" y="456440"/>
                <a:ext cx="54414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LU" dirty="0"/>
                  <a:t> - 4 input nodes (represent features); each circle here is  a neuron that takes in one input feature.</a:t>
                </a:r>
              </a:p>
              <a:p>
                <a:endParaRPr lang="en-LU" dirty="0"/>
              </a:p>
              <a:p>
                <a:endParaRPr lang="en-L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920E64-64AE-E90C-1C8D-79E52FBCD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02" y="456440"/>
                <a:ext cx="5441429" cy="1200329"/>
              </a:xfrm>
              <a:prstGeom prst="rect">
                <a:avLst/>
              </a:prstGeom>
              <a:blipFill>
                <a:blip r:embed="rId2"/>
                <a:stretch>
                  <a:fillRect l="-1166" t="-3158" r="-139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8BE90A6-FD76-577C-F1C6-AAD3E6E24B59}"/>
              </a:ext>
            </a:extLst>
          </p:cNvPr>
          <p:cNvSpPr txBox="1"/>
          <p:nvPr/>
        </p:nvSpPr>
        <p:spPr>
          <a:xfrm>
            <a:off x="6550702" y="1240030"/>
            <a:ext cx="569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Each input node is connected to one square, showing 1:1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B930270-CC64-A53E-8186-7658673FF94D}"/>
                  </a:ext>
                </a:extLst>
              </p:cNvPr>
              <p:cNvSpPr txBox="1"/>
              <p:nvPr/>
            </p:nvSpPr>
            <p:spPr>
              <a:xfrm>
                <a:off x="6550702" y="2045460"/>
                <a:ext cx="56967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Each connection (or link) between neurons is weighted = each one carries weight value that determines the strength and direction (positive or negative) of the signal being passed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LU" dirty="0"/>
                  <a:t>). The weights are trained during learning.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B930270-CC64-A53E-8186-7658673F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02" y="2045460"/>
                <a:ext cx="5696794" cy="1477328"/>
              </a:xfrm>
              <a:prstGeom prst="rect">
                <a:avLst/>
              </a:prstGeom>
              <a:blipFill>
                <a:blip r:embed="rId3"/>
                <a:stretch>
                  <a:fillRect l="-1114" t="-2564" r="-1782" b="-5128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3B25E4-9B04-6379-4BF3-CA5AFA19536B}"/>
                  </a:ext>
                </a:extLst>
              </p:cNvPr>
              <p:cNvSpPr txBox="1"/>
              <p:nvPr/>
            </p:nvSpPr>
            <p:spPr>
              <a:xfrm>
                <a:off x="6550702" y="3583607"/>
                <a:ext cx="56967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The squares in the first layer can represent the weighted inputs or intermediate neurons (weighted units or projection from input to deeper layers;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LU" dirty="0"/>
                  <a:t>).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3B25E4-9B04-6379-4BF3-CA5AFA195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02" y="3583607"/>
                <a:ext cx="5696794" cy="923330"/>
              </a:xfrm>
              <a:prstGeom prst="rect">
                <a:avLst/>
              </a:prstGeom>
              <a:blipFill>
                <a:blip r:embed="rId4"/>
                <a:stretch>
                  <a:fillRect l="-1114" t="-4110" r="-668" b="-958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8D8C60E2-048D-A37E-1827-69CF03F784B9}"/>
              </a:ext>
            </a:extLst>
          </p:cNvPr>
          <p:cNvSpPr txBox="1"/>
          <p:nvPr/>
        </p:nvSpPr>
        <p:spPr>
          <a:xfrm>
            <a:off x="6550702" y="4607555"/>
            <a:ext cx="569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The third column – the second hidden layer – three squares form a true hidden layer, where each node receives input from multiple previous nodes. In this layer, complex combinations of features are learned.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AD47E-68A3-5921-7775-539015F81920}"/>
              </a:ext>
            </a:extLst>
          </p:cNvPr>
          <p:cNvSpPr txBox="1"/>
          <p:nvPr/>
        </p:nvSpPr>
        <p:spPr>
          <a:xfrm>
            <a:off x="6550702" y="6036326"/>
            <a:ext cx="569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Output layer = the final prediction/output node, which gives the final results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5FEA3D-134A-AD21-5425-9CD7D1C419E8}"/>
              </a:ext>
            </a:extLst>
          </p:cNvPr>
          <p:cNvSpPr txBox="1"/>
          <p:nvPr/>
        </p:nvSpPr>
        <p:spPr>
          <a:xfrm>
            <a:off x="626019" y="4838387"/>
            <a:ext cx="422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A multi-layer feedforward neural 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8585DA-2862-6891-C5D2-4093E1299525}"/>
              </a:ext>
            </a:extLst>
          </p:cNvPr>
          <p:cNvGrpSpPr/>
          <p:nvPr/>
        </p:nvGrpSpPr>
        <p:grpSpPr>
          <a:xfrm>
            <a:off x="734518" y="456440"/>
            <a:ext cx="4905725" cy="3958164"/>
            <a:chOff x="734518" y="456440"/>
            <a:chExt cx="4905725" cy="39581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1A904D-AFEC-F52A-2483-3F1EA9AE15D2}"/>
                </a:ext>
              </a:extLst>
            </p:cNvPr>
            <p:cNvGrpSpPr/>
            <p:nvPr/>
          </p:nvGrpSpPr>
          <p:grpSpPr>
            <a:xfrm>
              <a:off x="734518" y="456440"/>
              <a:ext cx="4905725" cy="3958164"/>
              <a:chOff x="775547" y="2848531"/>
              <a:chExt cx="4905725" cy="395816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3FB42C4-ADDD-58F7-C7CA-D4AB3D49D255}"/>
                  </a:ext>
                </a:extLst>
              </p:cNvPr>
              <p:cNvGrpSpPr/>
              <p:nvPr/>
            </p:nvGrpSpPr>
            <p:grpSpPr>
              <a:xfrm>
                <a:off x="893567" y="3429000"/>
                <a:ext cx="4787705" cy="2729260"/>
                <a:chOff x="893567" y="3429000"/>
                <a:chExt cx="4787705" cy="2729260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E49351D-0E1C-92FB-B1D5-6935FBF01CF9}"/>
                    </a:ext>
                  </a:extLst>
                </p:cNvPr>
                <p:cNvGrpSpPr/>
                <p:nvPr/>
              </p:nvGrpSpPr>
              <p:grpSpPr>
                <a:xfrm>
                  <a:off x="893567" y="3429000"/>
                  <a:ext cx="4148661" cy="2729260"/>
                  <a:chOff x="1307451" y="2838818"/>
                  <a:chExt cx="4148661" cy="2729260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2766EFC5-3724-AD92-AC13-103A936816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283881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4740318-B446-30DC-6394-67DF73B442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3607667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354D5538-0A86-0EB7-D6B4-29BCE4B8A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434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90CE1316-B1C5-62C1-25B1-885B6A3D7A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510007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D375C79-8591-A0C3-F013-646CE1CEB0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16710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2D17F5F-1A0F-2D3F-A42B-D3A9CE5F6A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750472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BAFA24A-29EF-106C-EF84-B24A7EEAEF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34427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D1EE087-63C9-7EEA-DF4F-1FC502CFFF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938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236EF6A-B5B0-C60A-A0FC-C3AA2038C6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3376589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BE162FA-532D-3F7B-A25D-03C6D707A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075667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1871D59-B05C-1C65-EBF2-B03E3EC0C0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740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91E779FE-E40D-E451-BC82-64BAB15A57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88112" y="407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B1068A20-6650-786E-C0E0-6D1CCF5F77A7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>
                  <a:off x="1361567" y="3714054"/>
                  <a:ext cx="796447" cy="24123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19D18E07-7404-C364-273F-8115BAC6F4E3}"/>
                    </a:ext>
                  </a:extLst>
                </p:cNvPr>
                <p:cNvCxnSpPr>
                  <a:cxnSpLocks/>
                  <a:endCxn id="36" idx="1"/>
                </p:cNvCxnSpPr>
                <p:nvPr/>
              </p:nvCxnSpPr>
              <p:spPr>
                <a:xfrm>
                  <a:off x="1361567" y="4443473"/>
                  <a:ext cx="796447" cy="9518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7A97D03-1DA0-C7F4-224B-72F21187E7F6}"/>
                    </a:ext>
                  </a:extLst>
                </p:cNvPr>
                <p:cNvCxnSpPr>
                  <a:cxnSpLocks/>
                  <a:endCxn id="37" idx="1"/>
                </p:cNvCxnSpPr>
                <p:nvPr/>
              </p:nvCxnSpPr>
              <p:spPr>
                <a:xfrm flipV="1">
                  <a:off x="1361566" y="5132457"/>
                  <a:ext cx="796448" cy="520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AA4FA18-C180-EBCC-9C58-1E00BB476ECE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 flipV="1">
                  <a:off x="1361566" y="5726260"/>
                  <a:ext cx="796448" cy="1886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427C71D-2522-ECB7-0FC8-85BA94E6D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9674" y="3956616"/>
                  <a:ext cx="796447" cy="2412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259F58B-CD9E-13E9-3F49-BC38B59A9DF7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>
                  <a:off x="2569674" y="3955287"/>
                  <a:ext cx="780787" cy="90856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4EBA93EB-D2A2-932C-F23D-59E3FCCBFFE4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2569674" y="3948120"/>
                  <a:ext cx="780787" cy="15801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5E9E7AB-831D-5A6F-B7AE-11522AB7781B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flipV="1">
                  <a:off x="2556318" y="4164771"/>
                  <a:ext cx="794143" cy="37906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8397EA3-651F-2D03-1D01-13BA09F62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0249" y="4543840"/>
                  <a:ext cx="795296" cy="2904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FCF544A-67D1-A541-5E99-7398401D1685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2571937" y="4536714"/>
                  <a:ext cx="778524" cy="9915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4046434-496E-9CB1-0440-FD357675B702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flipV="1">
                  <a:off x="2555165" y="4164771"/>
                  <a:ext cx="795296" cy="96768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236E724-5E46-E2DE-8923-250AEE997143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 flipV="1">
                  <a:off x="2587557" y="4863849"/>
                  <a:ext cx="762904" cy="2622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F8A3F27-F9B6-0427-F717-4E3400EB3CB4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>
                  <a:off x="2554589" y="5126138"/>
                  <a:ext cx="795872" cy="4021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88F0BAC8-A579-D9F5-E3F6-9A2D1FF11598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flipV="1">
                  <a:off x="2569674" y="4164771"/>
                  <a:ext cx="780787" cy="15676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92A3899D-7F86-BF31-403B-FEBE58FCD9F2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 flipV="1">
                  <a:off x="2538314" y="4863849"/>
                  <a:ext cx="812147" cy="8629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FBE010D-4D7D-DB05-451F-637D7A23EA5F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 flipV="1">
                  <a:off x="2536090" y="5528260"/>
                  <a:ext cx="814371" cy="1826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44947E9-BFED-4ABB-7268-9D02A18F73EB}"/>
                    </a:ext>
                  </a:extLst>
                </p:cNvPr>
                <p:cNvCxnSpPr>
                  <a:cxnSpLocks/>
                  <a:endCxn id="42" idx="2"/>
                </p:cNvCxnSpPr>
                <p:nvPr/>
              </p:nvCxnSpPr>
              <p:spPr>
                <a:xfrm>
                  <a:off x="3746461" y="4153674"/>
                  <a:ext cx="827767" cy="7447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D658E2FB-AEF8-8F3C-664B-9BE9C56836D3}"/>
                    </a:ext>
                  </a:extLst>
                </p:cNvPr>
                <p:cNvCxnSpPr>
                  <a:cxnSpLocks/>
                  <a:endCxn id="42" idx="2"/>
                </p:cNvCxnSpPr>
                <p:nvPr/>
              </p:nvCxnSpPr>
              <p:spPr>
                <a:xfrm>
                  <a:off x="3759073" y="4873125"/>
                  <a:ext cx="815155" cy="253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E6DEF21-34A7-BCC2-7157-BD5E98227B1F}"/>
                    </a:ext>
                  </a:extLst>
                </p:cNvPr>
                <p:cNvCxnSpPr>
                  <a:cxnSpLocks/>
                  <a:endCxn id="42" idx="2"/>
                </p:cNvCxnSpPr>
                <p:nvPr/>
              </p:nvCxnSpPr>
              <p:spPr>
                <a:xfrm flipV="1">
                  <a:off x="3755188" y="4898457"/>
                  <a:ext cx="819040" cy="62980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1B984AA-F1E8-EDCB-88F5-A5D94FA3B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228" y="4918898"/>
                  <a:ext cx="6390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FD30D-2E9B-5AAC-07E7-FEF2602C0B0D}"/>
                  </a:ext>
                </a:extLst>
              </p:cNvPr>
              <p:cNvSpPr txBox="1"/>
              <p:nvPr/>
            </p:nvSpPr>
            <p:spPr>
              <a:xfrm>
                <a:off x="775547" y="2848531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Input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6D2D-7BBB-9611-90EA-24CE16E6D35E}"/>
                  </a:ext>
                </a:extLst>
              </p:cNvPr>
              <p:cNvSpPr txBox="1"/>
              <p:nvPr/>
            </p:nvSpPr>
            <p:spPr>
              <a:xfrm flipH="1">
                <a:off x="4375375" y="4310201"/>
                <a:ext cx="936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LU" dirty="0"/>
                  <a:t>Output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ED63AB6E-FA21-5201-D6F5-0D4919306B29}"/>
                  </a:ext>
                </a:extLst>
              </p:cNvPr>
              <p:cNvSpPr/>
              <p:nvPr/>
            </p:nvSpPr>
            <p:spPr>
              <a:xfrm rot="5400000">
                <a:off x="2774899" y="5551824"/>
                <a:ext cx="332103" cy="13852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143F7C-DA61-6A98-8ACB-7A38326A31D8}"/>
                  </a:ext>
                </a:extLst>
              </p:cNvPr>
              <p:cNvSpPr txBox="1"/>
              <p:nvPr/>
            </p:nvSpPr>
            <p:spPr>
              <a:xfrm>
                <a:off x="2184822" y="6437363"/>
                <a:ext cx="155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Hidden layers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3E1044-A9FA-F5B6-D42E-E3DDCB25B32F}"/>
                    </a:ext>
                  </a:extLst>
                </p:cNvPr>
                <p:cNvSpPr txBox="1"/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3E1044-A9FA-F5B6-D42E-E3DDCB25B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1531B95-D622-EC45-8DCC-8D31F74DCDB1}"/>
                    </a:ext>
                  </a:extLst>
                </p:cNvPr>
                <p:cNvSpPr txBox="1"/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1531B95-D622-EC45-8DCC-8D31F74DC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8B140F7-39D6-1B3F-B76E-8F3854FC9AE4}"/>
                    </a:ext>
                  </a:extLst>
                </p:cNvPr>
                <p:cNvSpPr txBox="1"/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8B140F7-39D6-1B3F-B76E-8F3854FC9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1D9FEBD-FEB6-2199-DA57-30ABF65ABC38}"/>
                    </a:ext>
                  </a:extLst>
                </p:cNvPr>
                <p:cNvSpPr txBox="1"/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1D9FEBD-FEB6-2199-DA57-30ABF65A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F9628F-81DB-E245-A0A0-22D13C91A1D9}"/>
                    </a:ext>
                  </a:extLst>
                </p:cNvPr>
                <p:cNvSpPr txBox="1"/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F9628F-81DB-E245-A0A0-22D13C91A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B9FF1E5-84F8-B04B-4B2F-844569100F25}"/>
                    </a:ext>
                  </a:extLst>
                </p:cNvPr>
                <p:cNvSpPr txBox="1"/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B9FF1E5-84F8-B04B-4B2F-844569100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6C1F8B7-5C35-5A61-74FF-489CDBC100D9}"/>
                    </a:ext>
                  </a:extLst>
                </p:cNvPr>
                <p:cNvSpPr txBox="1"/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6C1F8B7-5C35-5A61-74FF-489CDBC10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47F1B10-550C-4D58-6E03-72B72CE1C2CA}"/>
                    </a:ext>
                  </a:extLst>
                </p:cNvPr>
                <p:cNvSpPr txBox="1"/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47F1B10-550C-4D58-6E03-72B72CE1C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70612A-864E-72A4-AE45-D482648294B5}"/>
                    </a:ext>
                  </a:extLst>
                </p:cNvPr>
                <p:cNvSpPr txBox="1"/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70612A-864E-72A4-AE45-D48264829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6E414A0-9050-8E3A-69C1-98F9557695C3}"/>
                    </a:ext>
                  </a:extLst>
                </p:cNvPr>
                <p:cNvSpPr txBox="1"/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6E414A0-9050-8E3A-69C1-98F955769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96ACF5B-4190-FFE0-47E3-C039B862AF1A}"/>
                    </a:ext>
                  </a:extLst>
                </p:cNvPr>
                <p:cNvSpPr txBox="1"/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96ACF5B-4190-FFE0-47E3-C039B862A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56CE449-EBC5-1056-FDD8-5284810ED5A1}"/>
                    </a:ext>
                  </a:extLst>
                </p:cNvPr>
                <p:cNvSpPr txBox="1"/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56CE449-EBC5-1056-FDD8-5284810ED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3333" t="-13043" r="-33333" b="-26087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113340E-8744-A034-1EE5-8694D01CE669}"/>
                    </a:ext>
                  </a:extLst>
                </p:cNvPr>
                <p:cNvSpPr txBox="1"/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113340E-8744-A034-1EE5-8694D01CE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66A7E8-044D-54F2-EEC6-34CF5906765C}"/>
                    </a:ext>
                  </a:extLst>
                </p:cNvPr>
                <p:cNvSpPr txBox="1"/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66A7E8-044D-54F2-EEC6-34CF59067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7692" r="-7692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617F9175-5E10-2EC4-E663-67ACF5FD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931" y="6492875"/>
            <a:ext cx="2743200" cy="365125"/>
          </a:xfrm>
        </p:spPr>
        <p:txBody>
          <a:bodyPr/>
          <a:lstStyle/>
          <a:p>
            <a:fld id="{0642FFE3-EBCD-004D-B0F6-94C58CE35FF0}" type="slidenum">
              <a:rPr lang="en-LU" smtClean="0"/>
              <a:t>41</a:t>
            </a:fld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742415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4C8EF-04E7-ED1F-E6B9-38B2664E4E07}"/>
              </a:ext>
            </a:extLst>
          </p:cNvPr>
          <p:cNvSpPr txBox="1"/>
          <p:nvPr/>
        </p:nvSpPr>
        <p:spPr>
          <a:xfrm>
            <a:off x="474265" y="4756375"/>
            <a:ext cx="422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A multi-layer feedforward neural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96485B-83DD-F05D-F628-83AA9ECD9FD2}"/>
              </a:ext>
            </a:extLst>
          </p:cNvPr>
          <p:cNvGrpSpPr/>
          <p:nvPr/>
        </p:nvGrpSpPr>
        <p:grpSpPr>
          <a:xfrm>
            <a:off x="734518" y="456440"/>
            <a:ext cx="4905725" cy="3958164"/>
            <a:chOff x="734518" y="456440"/>
            <a:chExt cx="4905725" cy="39581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953B27-BDDE-9632-295E-52BD2A01E6FD}"/>
                </a:ext>
              </a:extLst>
            </p:cNvPr>
            <p:cNvGrpSpPr/>
            <p:nvPr/>
          </p:nvGrpSpPr>
          <p:grpSpPr>
            <a:xfrm>
              <a:off x="734518" y="456440"/>
              <a:ext cx="4905725" cy="3958164"/>
              <a:chOff x="775547" y="2848531"/>
              <a:chExt cx="4905725" cy="39581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05E61B-9D64-556C-D9AF-BA391D5C4ECD}"/>
                  </a:ext>
                </a:extLst>
              </p:cNvPr>
              <p:cNvGrpSpPr/>
              <p:nvPr/>
            </p:nvGrpSpPr>
            <p:grpSpPr>
              <a:xfrm>
                <a:off x="893567" y="3429000"/>
                <a:ext cx="4787705" cy="2729260"/>
                <a:chOff x="893567" y="3429000"/>
                <a:chExt cx="4787705" cy="272926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83F1C52-B4DA-F9FC-AD06-15CFC9CA9966}"/>
                    </a:ext>
                  </a:extLst>
                </p:cNvPr>
                <p:cNvGrpSpPr/>
                <p:nvPr/>
              </p:nvGrpSpPr>
              <p:grpSpPr>
                <a:xfrm>
                  <a:off x="893567" y="3429000"/>
                  <a:ext cx="4148661" cy="2729260"/>
                  <a:chOff x="1307451" y="2838818"/>
                  <a:chExt cx="4148661" cy="2729260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2C4BD80-C140-3C75-42DC-10C39E482F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283881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4BD0BE5-8ED2-B023-B23F-DDB4DFD540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3607667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2F6D0313-02C6-834D-835F-7A9489CDBC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434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9A9ABA-613E-6F2B-F773-CF190F62A82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510007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708E79-02AC-DC9A-CB56-84C74F80E5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16710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7405BE4-5E96-7502-29F1-F85AD3C291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750472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4A570748-B44A-B570-05CF-F42780483F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34427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43D98835-C78F-6D77-6CAF-DAAE978D5D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938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E6742D0F-A312-0D24-2A78-2BDEB06C51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3376589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EF2F4166-14F6-4DF2-1338-A3B5559C9C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075667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B12FA3B-3F1B-E7CF-C210-2593C0F0C7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740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77D3337C-127A-0F30-E617-C6F9F23932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88112" y="407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</p:grp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4E80366-83C5-95EC-D027-0143872C489C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>
                  <a:off x="1361567" y="3714054"/>
                  <a:ext cx="796447" cy="24123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5A3A26F-B9B8-3596-3EED-D7703653B43C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>
                  <a:off x="1361567" y="4443473"/>
                  <a:ext cx="796447" cy="9518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B1AA6C6-7CA7-B47B-3AF7-BCE68B25FA95}"/>
                    </a:ext>
                  </a:extLst>
                </p:cNvPr>
                <p:cNvCxnSpPr>
                  <a:cxnSpLocks/>
                  <a:endCxn id="53" idx="1"/>
                </p:cNvCxnSpPr>
                <p:nvPr/>
              </p:nvCxnSpPr>
              <p:spPr>
                <a:xfrm flipV="1">
                  <a:off x="1361566" y="5132457"/>
                  <a:ext cx="796448" cy="520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D0231A86-4581-8072-1D06-4A2381808633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V="1">
                  <a:off x="1361566" y="5726260"/>
                  <a:ext cx="796448" cy="1886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0318DB55-4017-76CE-6816-3A869E92F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9674" y="3956616"/>
                  <a:ext cx="796447" cy="2412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F30AA7B-A2EC-C305-E778-4A68F5D1B3DB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>
                  <a:off x="2569674" y="3955287"/>
                  <a:ext cx="780787" cy="90856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9B02ACA7-B2F9-E61B-67F5-4E4726ADFB47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69674" y="3948120"/>
                  <a:ext cx="780787" cy="15801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CE705D0-5382-8E39-138F-FDA11E3304F3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56318" y="4164771"/>
                  <a:ext cx="794143" cy="37906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246585E-6757-7CC9-934E-3C4EE3046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0249" y="4543840"/>
                  <a:ext cx="795296" cy="2904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160175C-8480-B0FB-B0A8-216D44A8FD1B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71937" y="4536714"/>
                  <a:ext cx="778524" cy="9915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DBB25562-5025-607B-D5A0-4F55D46F1F9A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55165" y="4164771"/>
                  <a:ext cx="795296" cy="96768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DEE1603-86B6-7FF1-14AB-EF7013DE3A09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 flipV="1">
                  <a:off x="2587557" y="4863849"/>
                  <a:ext cx="762904" cy="2622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07BCCF2-FCC7-1830-5AAB-E1AC57E8F108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>
                  <a:off x="2554589" y="5126138"/>
                  <a:ext cx="795872" cy="4021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1C2E9B2F-20B4-6823-8D65-4456C6E7795C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69674" y="4164771"/>
                  <a:ext cx="780787" cy="15676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1ED3ED-C67B-D46C-9260-1AA84B122EFC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 flipV="1">
                  <a:off x="2538314" y="4863849"/>
                  <a:ext cx="812147" cy="8629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38EBDE0-8A2C-AE2E-0345-706E370AD4D3}"/>
                    </a:ext>
                  </a:extLst>
                </p:cNvPr>
                <p:cNvCxnSpPr>
                  <a:cxnSpLocks/>
                  <a:endCxn id="57" idx="1"/>
                </p:cNvCxnSpPr>
                <p:nvPr/>
              </p:nvCxnSpPr>
              <p:spPr>
                <a:xfrm flipV="1">
                  <a:off x="2536090" y="5528260"/>
                  <a:ext cx="814371" cy="1826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D95553D-486E-4505-795C-81DDC4B48891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>
                  <a:off x="3746461" y="4153674"/>
                  <a:ext cx="827767" cy="7447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F023581E-B865-A005-CA7B-157B354AF4F3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>
                  <a:off x="3759073" y="4873125"/>
                  <a:ext cx="815155" cy="253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29D5C35D-38B5-FA10-F63F-B1FDC841D92D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V="1">
                  <a:off x="3755188" y="4898457"/>
                  <a:ext cx="819040" cy="62980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BAB63A12-CF4B-2B9C-7E1D-86C5A56C4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228" y="4918898"/>
                  <a:ext cx="6390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D8974D-A6EC-2A23-198A-D3F207A20DF6}"/>
                  </a:ext>
                </a:extLst>
              </p:cNvPr>
              <p:cNvSpPr txBox="1"/>
              <p:nvPr/>
            </p:nvSpPr>
            <p:spPr>
              <a:xfrm>
                <a:off x="775547" y="2848531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Input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BDFC4A-DB02-31D6-9BFB-DC76D74C3AD4}"/>
                  </a:ext>
                </a:extLst>
              </p:cNvPr>
              <p:cNvSpPr txBox="1"/>
              <p:nvPr/>
            </p:nvSpPr>
            <p:spPr>
              <a:xfrm flipH="1">
                <a:off x="4375375" y="4310201"/>
                <a:ext cx="936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LU" dirty="0"/>
                  <a:t>Output</a:t>
                </a:r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CF26BE7E-7E5D-5E22-FF14-B742E5667BC2}"/>
                  </a:ext>
                </a:extLst>
              </p:cNvPr>
              <p:cNvSpPr/>
              <p:nvPr/>
            </p:nvSpPr>
            <p:spPr>
              <a:xfrm rot="5400000">
                <a:off x="2774899" y="5551824"/>
                <a:ext cx="332103" cy="13852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E8EB9-0F56-551D-0DD8-D1D8C45CB5A9}"/>
                  </a:ext>
                </a:extLst>
              </p:cNvPr>
              <p:cNvSpPr txBox="1"/>
              <p:nvPr/>
            </p:nvSpPr>
            <p:spPr>
              <a:xfrm>
                <a:off x="2184822" y="6437363"/>
                <a:ext cx="155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Hidden layers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47F4FB-0468-4243-95D4-4008D3806DC5}"/>
                    </a:ext>
                  </a:extLst>
                </p:cNvPr>
                <p:cNvSpPr txBox="1"/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47F4FB-0468-4243-95D4-4008D3806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B80DA0-8AA2-FEDE-8096-AED87B4FF0B4}"/>
                    </a:ext>
                  </a:extLst>
                </p:cNvPr>
                <p:cNvSpPr txBox="1"/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B80DA0-8AA2-FEDE-8096-AED87B4FF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49CEF44-04A6-0691-9C01-F12DB9501A6B}"/>
                    </a:ext>
                  </a:extLst>
                </p:cNvPr>
                <p:cNvSpPr txBox="1"/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49CEF44-04A6-0691-9C01-F12DB9501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091F6-1D2B-D6B0-7071-506D8F780F42}"/>
                    </a:ext>
                  </a:extLst>
                </p:cNvPr>
                <p:cNvSpPr txBox="1"/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091F6-1D2B-D6B0-7071-506D8F780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C58730-AC9A-E33F-5298-2EDE57438E00}"/>
                    </a:ext>
                  </a:extLst>
                </p:cNvPr>
                <p:cNvSpPr txBox="1"/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C58730-AC9A-E33F-5298-2EDE57438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AE815-411B-9BEE-6902-808017FBD871}"/>
                    </a:ext>
                  </a:extLst>
                </p:cNvPr>
                <p:cNvSpPr txBox="1"/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6AE815-411B-9BEE-6902-808017FBD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DF3959-0C3C-5875-6FC7-6AB62FC2444F}"/>
                    </a:ext>
                  </a:extLst>
                </p:cNvPr>
                <p:cNvSpPr txBox="1"/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DF3959-0C3C-5875-6FC7-6AB62FC24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784B31-8C2D-8709-8944-AFC04787B0CF}"/>
                    </a:ext>
                  </a:extLst>
                </p:cNvPr>
                <p:cNvSpPr txBox="1"/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784B31-8C2D-8709-8944-AFC04787B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E5E593A-1A8B-9064-3209-30862BF1CAF5}"/>
                    </a:ext>
                  </a:extLst>
                </p:cNvPr>
                <p:cNvSpPr txBox="1"/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E5E593A-1A8B-9064-3209-30862BF1C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A18FB2-E195-13EA-ED4C-5316502C2794}"/>
                    </a:ext>
                  </a:extLst>
                </p:cNvPr>
                <p:cNvSpPr txBox="1"/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A18FB2-E195-13EA-ED4C-5316502C2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394AC2-613C-F2F7-3429-65D9E44BA1D5}"/>
                    </a:ext>
                  </a:extLst>
                </p:cNvPr>
                <p:cNvSpPr txBox="1"/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394AC2-613C-F2F7-3429-65D9E44BA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45A824-FC98-DECB-3CF2-BAA4E7965CAF}"/>
                    </a:ext>
                  </a:extLst>
                </p:cNvPr>
                <p:cNvSpPr txBox="1"/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45A824-FC98-DECB-3CF2-BAA4E7965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t="-13043" r="-33333" b="-26087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2D2575-7056-7A58-70CC-B9AF90D4595C}"/>
                    </a:ext>
                  </a:extLst>
                </p:cNvPr>
                <p:cNvSpPr txBox="1"/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2D2575-7056-7A58-70CC-B9AF90D45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879A5E-7B2D-7D62-7E42-AF49F0EAD704}"/>
                    </a:ext>
                  </a:extLst>
                </p:cNvPr>
                <p:cNvSpPr txBox="1"/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879A5E-7B2D-7D62-7E42-AF49F0EAD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7692" r="-7692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8E2AA-4F74-AD77-75CE-EED3DB57250D}"/>
                  </a:ext>
                </a:extLst>
              </p:cNvPr>
              <p:cNvSpPr txBox="1"/>
              <p:nvPr/>
            </p:nvSpPr>
            <p:spPr>
              <a:xfrm>
                <a:off x="6382851" y="632699"/>
                <a:ext cx="49566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LU" dirty="0"/>
                  <a:t>) performs a simple computations.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connection carries a signal, or the output of the computation from one node to another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LU" dirty="0"/>
                  <a:t>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LU" dirty="0"/>
                  <a:t>Each connection is labeled by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LU" dirty="0"/>
                  <a:t>) indicating the extent to which the signal is amplified or diminished.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8E2AA-4F74-AD77-75CE-EED3DB572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851" y="632699"/>
                <a:ext cx="4956611" cy="2308324"/>
              </a:xfrm>
              <a:prstGeom prst="rect">
                <a:avLst/>
              </a:prstGeom>
              <a:blipFill>
                <a:blip r:embed="rId16"/>
                <a:stretch>
                  <a:fillRect l="-767" t="-1093" b="-327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1E59FB-1EA4-B301-2F94-3D26CB7B3F8A}"/>
                  </a:ext>
                </a:extLst>
              </p:cNvPr>
              <p:cNvSpPr txBox="1"/>
              <p:nvPr/>
            </p:nvSpPr>
            <p:spPr>
              <a:xfrm>
                <a:off x="7241000" y="3445256"/>
                <a:ext cx="3240311" cy="735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1E59FB-1EA4-B301-2F94-3D26CB7B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000" y="3445256"/>
                <a:ext cx="3240311" cy="735009"/>
              </a:xfrm>
              <a:prstGeom prst="rect">
                <a:avLst/>
              </a:prstGeom>
              <a:blipFill>
                <a:blip r:embed="rId17"/>
                <a:stretch>
                  <a:fillRect l="-2734" t="-123729" r="-1953" b="-181356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A6F972-EC64-1C7C-0A40-8209976D2B2C}"/>
                  </a:ext>
                </a:extLst>
              </p:cNvPr>
              <p:cNvSpPr txBox="1"/>
              <p:nvPr/>
            </p:nvSpPr>
            <p:spPr>
              <a:xfrm>
                <a:off x="6894078" y="4730328"/>
                <a:ext cx="3934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U" dirty="0"/>
                  <a:t> – bias, a constant – a trainable value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U" dirty="0"/>
                  <a:t> – activation function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A6F972-EC64-1C7C-0A40-8209976D2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078" y="4730328"/>
                <a:ext cx="3934154" cy="646331"/>
              </a:xfrm>
              <a:prstGeom prst="rect">
                <a:avLst/>
              </a:prstGeom>
              <a:blipFill>
                <a:blip r:embed="rId18"/>
                <a:stretch>
                  <a:fillRect l="-322" t="-3846" r="-322" b="-1346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8BE7454D-72BA-2DF4-DA77-F538A88D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345515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94B77E-E408-2430-CE93-D7FCD9531B20}"/>
              </a:ext>
            </a:extLst>
          </p:cNvPr>
          <p:cNvSpPr txBox="1"/>
          <p:nvPr/>
        </p:nvSpPr>
        <p:spPr>
          <a:xfrm>
            <a:off x="23256" y="11277"/>
            <a:ext cx="299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Activation functions</a:t>
            </a:r>
          </a:p>
        </p:txBody>
      </p:sp>
      <p:pic>
        <p:nvPicPr>
          <p:cNvPr id="8" name="Picture 7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B0AC66EC-FD0A-2881-06BF-F92946CA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86" y="99780"/>
            <a:ext cx="8650514" cy="6658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C5D2D-83CB-F3C4-10F6-6B27B1F5CC2E}"/>
              </a:ext>
            </a:extLst>
          </p:cNvPr>
          <p:cNvSpPr txBox="1"/>
          <p:nvPr/>
        </p:nvSpPr>
        <p:spPr>
          <a:xfrm>
            <a:off x="4212772" y="4729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CD05B-6D4E-C534-E5BB-30B824D3FE0A}"/>
              </a:ext>
            </a:extLst>
          </p:cNvPr>
          <p:cNvSpPr txBox="1"/>
          <p:nvPr/>
        </p:nvSpPr>
        <p:spPr>
          <a:xfrm>
            <a:off x="8365672" y="4729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30B6A-C56C-0B19-792F-32FC333EC35B}"/>
              </a:ext>
            </a:extLst>
          </p:cNvPr>
          <p:cNvSpPr txBox="1"/>
          <p:nvPr/>
        </p:nvSpPr>
        <p:spPr>
          <a:xfrm>
            <a:off x="4212772" y="26337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70DC4-82B5-2F0F-F531-BFFE4A5E6446}"/>
              </a:ext>
            </a:extLst>
          </p:cNvPr>
          <p:cNvSpPr txBox="1"/>
          <p:nvPr/>
        </p:nvSpPr>
        <p:spPr>
          <a:xfrm>
            <a:off x="8365672" y="26337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AE186-B1EF-6915-68A2-6F6914815CBD}"/>
              </a:ext>
            </a:extLst>
          </p:cNvPr>
          <p:cNvSpPr txBox="1"/>
          <p:nvPr/>
        </p:nvSpPr>
        <p:spPr>
          <a:xfrm>
            <a:off x="4212772" y="47945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D8C9F-195C-5674-8641-A1DC862F401C}"/>
              </a:ext>
            </a:extLst>
          </p:cNvPr>
          <p:cNvSpPr txBox="1"/>
          <p:nvPr/>
        </p:nvSpPr>
        <p:spPr>
          <a:xfrm>
            <a:off x="8365672" y="47945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DC668-7CF0-8EAB-ADFB-EAB297EA7C27}"/>
                  </a:ext>
                </a:extLst>
              </p:cNvPr>
              <p:cNvSpPr txBox="1"/>
              <p:nvPr/>
            </p:nvSpPr>
            <p:spPr>
              <a:xfrm>
                <a:off x="169311" y="601082"/>
                <a:ext cx="2431371" cy="987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1. Step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DC668-7CF0-8EAB-ADFB-EAB297E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601082"/>
                <a:ext cx="2431371" cy="987193"/>
              </a:xfrm>
              <a:prstGeom prst="rect">
                <a:avLst/>
              </a:prstGeom>
              <a:blipFill>
                <a:blip r:embed="rId3"/>
                <a:stretch>
                  <a:fillRect l="-9375" t="-111392" b="-19873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B1DBD1-5D79-6B2F-F1FD-30760EB222C9}"/>
                  </a:ext>
                </a:extLst>
              </p:cNvPr>
              <p:cNvSpPr txBox="1"/>
              <p:nvPr/>
            </p:nvSpPr>
            <p:spPr>
              <a:xfrm>
                <a:off x="169311" y="1568136"/>
                <a:ext cx="3586751" cy="894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2. Sigmoid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B1DBD1-5D79-6B2F-F1FD-30760EB22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1568136"/>
                <a:ext cx="3586751" cy="894347"/>
              </a:xfrm>
              <a:prstGeom prst="rect">
                <a:avLst/>
              </a:prstGeom>
              <a:blipFill>
                <a:blip r:embed="rId4"/>
                <a:stretch>
                  <a:fillRect l="-1413" t="-2817" b="-2817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4A3523-DC07-A194-B6F4-ADE14A3B29A8}"/>
                  </a:ext>
                </a:extLst>
              </p:cNvPr>
              <p:cNvSpPr txBox="1"/>
              <p:nvPr/>
            </p:nvSpPr>
            <p:spPr>
              <a:xfrm>
                <a:off x="169311" y="2464546"/>
                <a:ext cx="3870162" cy="118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3. Tanh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(−1,1)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4A3523-DC07-A194-B6F4-ADE14A3B2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2464546"/>
                <a:ext cx="3870162" cy="1184170"/>
              </a:xfrm>
              <a:prstGeom prst="rect">
                <a:avLst/>
              </a:prstGeom>
              <a:blipFill>
                <a:blip r:embed="rId5"/>
                <a:stretch>
                  <a:fillRect l="-1307" t="-1053" b="-3158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80E9C-DD40-E04A-A28B-FB5C305D9F6F}"/>
                  </a:ext>
                </a:extLst>
              </p:cNvPr>
              <p:cNvSpPr txBox="1"/>
              <p:nvPr/>
            </p:nvSpPr>
            <p:spPr>
              <a:xfrm>
                <a:off x="169311" y="3648716"/>
                <a:ext cx="2388411" cy="987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4. ReLU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80E9C-DD40-E04A-A28B-FB5C305D9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3648716"/>
                <a:ext cx="2388411" cy="987193"/>
              </a:xfrm>
              <a:prstGeom prst="rect">
                <a:avLst/>
              </a:prstGeom>
              <a:blipFill>
                <a:blip r:embed="rId6"/>
                <a:stretch>
                  <a:fillRect l="-10582" t="-112821" b="-20256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FBF84D-4EA2-D1BF-D67E-25CB558C20B4}"/>
                  </a:ext>
                </a:extLst>
              </p:cNvPr>
              <p:cNvSpPr txBox="1"/>
              <p:nvPr/>
            </p:nvSpPr>
            <p:spPr>
              <a:xfrm>
                <a:off x="169311" y="4634504"/>
                <a:ext cx="2478179" cy="987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5. Leaky ReLU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FBF84D-4EA2-D1BF-D67E-25CB558C2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4634504"/>
                <a:ext cx="2478179" cy="987193"/>
              </a:xfrm>
              <a:prstGeom prst="rect">
                <a:avLst/>
              </a:prstGeom>
              <a:blipFill>
                <a:blip r:embed="rId7"/>
                <a:stretch>
                  <a:fillRect l="-11224" t="-110127" b="-19873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94AC-B8A0-F204-B31D-605C1F2A867B}"/>
                  </a:ext>
                </a:extLst>
              </p:cNvPr>
              <p:cNvSpPr txBox="1"/>
              <p:nvPr/>
            </p:nvSpPr>
            <p:spPr>
              <a:xfrm>
                <a:off x="169311" y="5563490"/>
                <a:ext cx="3196965" cy="987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6. ELU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94AC-B8A0-F204-B31D-605C1F2A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5563490"/>
                <a:ext cx="3196965" cy="987193"/>
              </a:xfrm>
              <a:prstGeom prst="rect">
                <a:avLst/>
              </a:prstGeom>
              <a:blipFill>
                <a:blip r:embed="rId8"/>
                <a:stretch>
                  <a:fillRect l="-8730" t="-112821" b="-20128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4D1B629-82F8-ADA7-0715-CCC1F18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739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2390-4B4D-1FC2-2AC5-459614FFC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0B440-A045-1516-B221-14AA80A02B7A}"/>
              </a:ext>
            </a:extLst>
          </p:cNvPr>
          <p:cNvSpPr txBox="1"/>
          <p:nvPr/>
        </p:nvSpPr>
        <p:spPr>
          <a:xfrm>
            <a:off x="23256" y="11277"/>
            <a:ext cx="299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7F588-E947-806C-3DA4-38757E9E4B49}"/>
                  </a:ext>
                </a:extLst>
              </p:cNvPr>
              <p:cNvSpPr txBox="1"/>
              <p:nvPr/>
            </p:nvSpPr>
            <p:spPr>
              <a:xfrm>
                <a:off x="169311" y="601082"/>
                <a:ext cx="9137975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1. Step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 </m:t>
                            </m:r>
                          </m:e>
                        </m:eqArr>
                      </m:e>
                    </m:d>
                  </m:oMath>
                </a14:m>
                <a:r>
                  <a:rPr lang="en-LU" dirty="0"/>
                  <a:t>, rarely used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7F588-E947-806C-3DA4-38757E9E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601082"/>
                <a:ext cx="9137975" cy="987193"/>
              </a:xfrm>
              <a:prstGeom prst="rect">
                <a:avLst/>
              </a:prstGeom>
              <a:blipFill>
                <a:blip r:embed="rId2"/>
                <a:stretch>
                  <a:fillRect l="-3056" t="-111392" b="-19873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FEBB2-781F-2235-9FEF-0D8DF68D2090}"/>
                  </a:ext>
                </a:extLst>
              </p:cNvPr>
              <p:cNvSpPr txBox="1"/>
              <p:nvPr/>
            </p:nvSpPr>
            <p:spPr>
              <a:xfrm>
                <a:off x="23256" y="1588275"/>
                <a:ext cx="11853378" cy="76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2. Sigmoid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dirty="0"/>
                  <a:t> ; When you want a probability between 0 and 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FEBB2-781F-2235-9FEF-0D8DF68D2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" y="1588275"/>
                <a:ext cx="11853378" cy="761940"/>
              </a:xfrm>
              <a:prstGeom prst="rect">
                <a:avLst/>
              </a:prstGeom>
              <a:blipFill>
                <a:blip r:embed="rId3"/>
                <a:stretch>
                  <a:fillRect l="-428" t="-4918" b="-3279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EA3C8D-720D-C01D-006D-1FB946E56C4D}"/>
                  </a:ext>
                </a:extLst>
              </p:cNvPr>
              <p:cNvSpPr txBox="1"/>
              <p:nvPr/>
            </p:nvSpPr>
            <p:spPr>
              <a:xfrm>
                <a:off x="169310" y="2464546"/>
                <a:ext cx="11707324" cy="1065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3. Tanh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used in hidden layers</a:t>
                </a:r>
                <a:endParaRPr lang="en-US" b="0" i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(−1,1)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EA3C8D-720D-C01D-006D-1FB946E5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0" y="2464546"/>
                <a:ext cx="11707324" cy="1065613"/>
              </a:xfrm>
              <a:prstGeom prst="rect">
                <a:avLst/>
              </a:prstGeom>
              <a:blipFill>
                <a:blip r:embed="rId4"/>
                <a:stretch>
                  <a:fillRect l="-433" t="-1176" b="-4706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71AE14-A7D6-A952-847A-F0A47CD1A254}"/>
                  </a:ext>
                </a:extLst>
              </p:cNvPr>
              <p:cNvSpPr txBox="1"/>
              <p:nvPr/>
            </p:nvSpPr>
            <p:spPr>
              <a:xfrm>
                <a:off x="169311" y="3648716"/>
                <a:ext cx="11570932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4. ReLU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default choice for hidden layers in most deep neural networks; good for CNN;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71AE14-A7D6-A952-847A-F0A47CD1A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3648716"/>
                <a:ext cx="11570932" cy="987193"/>
              </a:xfrm>
              <a:prstGeom prst="rect">
                <a:avLst/>
              </a:prstGeom>
              <a:blipFill>
                <a:blip r:embed="rId5"/>
                <a:stretch>
                  <a:fillRect l="-2851" t="-112821" b="-20256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83D4D2-E3CB-0600-BE2F-736C07429497}"/>
                  </a:ext>
                </a:extLst>
              </p:cNvPr>
              <p:cNvSpPr txBox="1"/>
              <p:nvPr/>
            </p:nvSpPr>
            <p:spPr>
              <a:xfrm>
                <a:off x="169311" y="4634504"/>
                <a:ext cx="11707323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5. Leaky ReLU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Alternative to </a:t>
                </a:r>
                <a:r>
                  <a:rPr lang="en-US" b="0" dirty="0" err="1"/>
                  <a:t>ReLU</a:t>
                </a:r>
                <a:r>
                  <a:rPr lang="en-US" b="0" dirty="0"/>
                  <a:t>, when training is slow or </a:t>
                </a:r>
                <a:r>
                  <a:rPr lang="en-US" b="0" dirty="0" err="1"/>
                  <a:t>Re</a:t>
                </a:r>
                <a:r>
                  <a:rPr lang="en-US" dirty="0" err="1"/>
                  <a:t>LU</a:t>
                </a:r>
                <a:r>
                  <a:rPr lang="en-US" dirty="0"/>
                  <a:t> seems unstable</a:t>
                </a:r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83D4D2-E3CB-0600-BE2F-736C07429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4634504"/>
                <a:ext cx="11707323" cy="987193"/>
              </a:xfrm>
              <a:prstGeom prst="rect">
                <a:avLst/>
              </a:prstGeom>
              <a:blipFill>
                <a:blip r:embed="rId6"/>
                <a:stretch>
                  <a:fillRect l="-2817" t="-110127" b="-198734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A242C-D731-6986-096D-09AA34EED822}"/>
                  </a:ext>
                </a:extLst>
              </p:cNvPr>
              <p:cNvSpPr txBox="1"/>
              <p:nvPr/>
            </p:nvSpPr>
            <p:spPr>
              <a:xfrm>
                <a:off x="169311" y="5563490"/>
                <a:ext cx="11707323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LU" dirty="0"/>
                  <a:t>6. ELU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For deep networks where faster and more stable training is needed;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A242C-D731-6986-096D-09AA34EE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1" y="5563490"/>
                <a:ext cx="11707323" cy="987193"/>
              </a:xfrm>
              <a:prstGeom prst="rect">
                <a:avLst/>
              </a:prstGeom>
              <a:blipFill>
                <a:blip r:embed="rId7"/>
                <a:stretch>
                  <a:fillRect l="-2817" t="-112821" b="-201282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743BD-A0A8-E275-015F-29885F6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81068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E14E6B-334B-EE58-C31D-6D659BA3FC68}"/>
              </a:ext>
            </a:extLst>
          </p:cNvPr>
          <p:cNvGrpSpPr/>
          <p:nvPr/>
        </p:nvGrpSpPr>
        <p:grpSpPr>
          <a:xfrm>
            <a:off x="753238" y="1264223"/>
            <a:ext cx="4905725" cy="3958164"/>
            <a:chOff x="734518" y="456440"/>
            <a:chExt cx="4905725" cy="39581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46B37D-1B7E-5139-D61D-39EE5B55D387}"/>
                </a:ext>
              </a:extLst>
            </p:cNvPr>
            <p:cNvGrpSpPr/>
            <p:nvPr/>
          </p:nvGrpSpPr>
          <p:grpSpPr>
            <a:xfrm>
              <a:off x="734518" y="456440"/>
              <a:ext cx="4905725" cy="3958164"/>
              <a:chOff x="775547" y="2848531"/>
              <a:chExt cx="4905725" cy="395816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ACE00B1-8BCB-1024-8115-CFA846FB4FC9}"/>
                  </a:ext>
                </a:extLst>
              </p:cNvPr>
              <p:cNvGrpSpPr/>
              <p:nvPr/>
            </p:nvGrpSpPr>
            <p:grpSpPr>
              <a:xfrm>
                <a:off x="893567" y="3429000"/>
                <a:ext cx="4787705" cy="2729260"/>
                <a:chOff x="893567" y="3429000"/>
                <a:chExt cx="4787705" cy="272926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2662B73-E902-384F-A7D8-787A79A70BB3}"/>
                    </a:ext>
                  </a:extLst>
                </p:cNvPr>
                <p:cNvGrpSpPr/>
                <p:nvPr/>
              </p:nvGrpSpPr>
              <p:grpSpPr>
                <a:xfrm>
                  <a:off x="893567" y="3429000"/>
                  <a:ext cx="4148661" cy="2729260"/>
                  <a:chOff x="1307451" y="2838818"/>
                  <a:chExt cx="4148661" cy="2729260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BB31013D-8D0B-2D77-6463-D04217CF81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283881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1A2BBB3-8D4F-418C-3A3B-C0E5D7EF8C1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3607667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EAAE5ACC-A4C5-FD62-80C4-53F931388A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434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8FC75765-21CC-EC02-ED10-BAF71407D8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07451" y="5100078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6C7452F-2415-D332-818D-9A1B6EE5FF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16710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B52257-01B3-5CCB-DA75-8C6A818EB1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3750472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0E6D0F8-945E-526D-F6A2-AEE9A2B70B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344275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4D9015DE-CB56-3085-56B6-9DBDB4B5C4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71898" y="4938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D8E9B35A-441E-32EF-5026-931C345B27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3376589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9803E1F-D802-D28F-88EB-053C10D26F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075667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E826B227-7AEA-0698-D9EA-3B03F88C14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64345" y="4740078"/>
                    <a:ext cx="396000" cy="396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E9D92A9A-0D4F-627F-49C0-B79BE1284F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88112" y="4074275"/>
                    <a:ext cx="468000" cy="468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U"/>
                  </a:p>
                </p:txBody>
              </p:sp>
            </p:grp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F9DAF66-42C8-B518-29BD-5A28F3E439C5}"/>
                    </a:ext>
                  </a:extLst>
                </p:cNvPr>
                <p:cNvCxnSpPr>
                  <a:cxnSpLocks/>
                  <a:endCxn id="50" idx="1"/>
                </p:cNvCxnSpPr>
                <p:nvPr/>
              </p:nvCxnSpPr>
              <p:spPr>
                <a:xfrm>
                  <a:off x="1361567" y="3714054"/>
                  <a:ext cx="796447" cy="24123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91085207-6A3C-08AD-67F2-32ADF094DA6C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>
                  <a:off x="1361567" y="4443473"/>
                  <a:ext cx="796447" cy="9518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EC23EE1D-2BEB-04DD-07FA-BB383FE27B2B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V="1">
                  <a:off x="1361566" y="5132457"/>
                  <a:ext cx="796448" cy="520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A3361E7F-239D-F5FF-6AA5-521719A6DE8B}"/>
                    </a:ext>
                  </a:extLst>
                </p:cNvPr>
                <p:cNvCxnSpPr>
                  <a:cxnSpLocks/>
                  <a:endCxn id="53" idx="1"/>
                </p:cNvCxnSpPr>
                <p:nvPr/>
              </p:nvCxnSpPr>
              <p:spPr>
                <a:xfrm flipV="1">
                  <a:off x="1361566" y="5726260"/>
                  <a:ext cx="796448" cy="1886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88781CB1-B8F7-0572-55D0-3EC291D6F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9674" y="3956616"/>
                  <a:ext cx="796447" cy="2412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5C10E11-02A9-F483-B5B9-3FAFF2ABAF80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>
                  <a:off x="2569674" y="3955287"/>
                  <a:ext cx="780787" cy="90856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4E22FB0-8074-A859-CEE5-F69524C413A9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>
                  <a:off x="2569674" y="3948120"/>
                  <a:ext cx="780787" cy="15801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E5C1F4F-11FE-CF3A-E2E0-7E397AF9DA28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V="1">
                  <a:off x="2556318" y="4164771"/>
                  <a:ext cx="794143" cy="37906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C10B4CD0-E903-83D2-DAFB-04B182025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0249" y="4543840"/>
                  <a:ext cx="795296" cy="2904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7A966E1D-649C-A3F9-7721-F09250F81440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>
                  <a:off x="2571937" y="4536714"/>
                  <a:ext cx="778524" cy="9915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8F8CE19-3009-21FC-FD8E-7EAA8D1534F1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V="1">
                  <a:off x="2555165" y="4164771"/>
                  <a:ext cx="795296" cy="96768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57746C56-2487-9388-33C5-ECFCB601C189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87557" y="4863849"/>
                  <a:ext cx="762904" cy="2622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0299C69C-633E-7D43-CAB6-2643F754932A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>
                  <a:off x="2554589" y="5126138"/>
                  <a:ext cx="795872" cy="40212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77923C6-1841-5FDE-319B-BAD1B920D6B2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V="1">
                  <a:off x="2569674" y="4164771"/>
                  <a:ext cx="780787" cy="15676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10EADC1A-857B-5B71-DC53-EC98578AFF35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 flipV="1">
                  <a:off x="2538314" y="4863849"/>
                  <a:ext cx="812147" cy="8629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57DA793-9A5E-CABE-E5C0-15E80172F51C}"/>
                    </a:ext>
                  </a:extLst>
                </p:cNvPr>
                <p:cNvCxnSpPr>
                  <a:cxnSpLocks/>
                  <a:endCxn id="56" idx="1"/>
                </p:cNvCxnSpPr>
                <p:nvPr/>
              </p:nvCxnSpPr>
              <p:spPr>
                <a:xfrm flipV="1">
                  <a:off x="2536090" y="5528260"/>
                  <a:ext cx="814371" cy="1826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19331CE-1AA2-34D9-AEE7-D646C31439A5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>
                  <a:off x="3746461" y="4153674"/>
                  <a:ext cx="827767" cy="7447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671D6F9F-2448-4334-8EDB-3C4FEF77358B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>
                  <a:off x="3759073" y="4873125"/>
                  <a:ext cx="815155" cy="253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641499EE-136A-2892-9576-0355BCDFB12B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 flipV="1">
                  <a:off x="3755188" y="4898457"/>
                  <a:ext cx="819040" cy="62980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C9FA7171-7157-1763-8ED0-49798D5ED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228" y="4918898"/>
                  <a:ext cx="6390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A7D6A6-BAED-CFE2-6022-C86753B84572}"/>
                  </a:ext>
                </a:extLst>
              </p:cNvPr>
              <p:cNvSpPr txBox="1"/>
              <p:nvPr/>
            </p:nvSpPr>
            <p:spPr>
              <a:xfrm>
                <a:off x="775547" y="2848531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Input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B0F2EF-FA5C-5D68-8D92-1E990D6B1531}"/>
                  </a:ext>
                </a:extLst>
              </p:cNvPr>
              <p:cNvSpPr txBox="1"/>
              <p:nvPr/>
            </p:nvSpPr>
            <p:spPr>
              <a:xfrm flipH="1">
                <a:off x="4375375" y="4310201"/>
                <a:ext cx="936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LU" dirty="0"/>
                  <a:t>Output</a:t>
                </a:r>
              </a:p>
            </p:txBody>
          </p:sp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96666832-51F1-6B93-0CA2-3EB26C149CAA}"/>
                  </a:ext>
                </a:extLst>
              </p:cNvPr>
              <p:cNvSpPr/>
              <p:nvPr/>
            </p:nvSpPr>
            <p:spPr>
              <a:xfrm rot="5400000">
                <a:off x="2774899" y="5551824"/>
                <a:ext cx="332103" cy="13852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1F4416-7224-744F-26BB-6AC9A4243A01}"/>
                  </a:ext>
                </a:extLst>
              </p:cNvPr>
              <p:cNvSpPr txBox="1"/>
              <p:nvPr/>
            </p:nvSpPr>
            <p:spPr>
              <a:xfrm>
                <a:off x="2184822" y="6437363"/>
                <a:ext cx="155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Hidden layers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5366DD-F372-5E8D-2E1F-52C23F49C0F0}"/>
                    </a:ext>
                  </a:extLst>
                </p:cNvPr>
                <p:cNvSpPr txBox="1"/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5366DD-F372-5E8D-2E1F-52C23F49C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068334"/>
                  <a:ext cx="45435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62F77E6-E66B-9269-5BA6-86291DD8FB16}"/>
                    </a:ext>
                  </a:extLst>
                </p:cNvPr>
                <p:cNvSpPr txBox="1"/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62F77E6-E66B-9269-5BA6-86291DD8F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70" y="1850841"/>
                  <a:ext cx="45967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298983-70F3-CCE4-825F-4973DDB55824}"/>
                    </a:ext>
                  </a:extLst>
                </p:cNvPr>
                <p:cNvSpPr txBox="1"/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298983-70F3-CCE4-825F-4973DDB55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2578059"/>
                  <a:ext cx="4596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4A8A35-3054-E7B1-E4BC-55BF1C918EEA}"/>
                    </a:ext>
                  </a:extLst>
                </p:cNvPr>
                <p:cNvSpPr txBox="1"/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4A8A35-3054-E7B1-E4BC-55BF1C918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08" y="3316950"/>
                  <a:ext cx="4596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1E0F7A-008B-C662-68E2-5DEBDEF8D672}"/>
                    </a:ext>
                  </a:extLst>
                </p:cNvPr>
                <p:cNvSpPr txBox="1"/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1E0F7A-008B-C662-68E2-5DEBDEF8D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919" y="1355815"/>
                  <a:ext cx="46140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FDD2BB-5FDD-C250-4368-DF8CEC361C9B}"/>
                    </a:ext>
                  </a:extLst>
                </p:cNvPr>
                <p:cNvSpPr txBox="1"/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FDD2BB-5FDD-C250-4368-DF8CEC361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89" y="1965417"/>
                  <a:ext cx="46673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7EDBAD2-3FE3-9713-AFB6-00DF8EC33F0F}"/>
                    </a:ext>
                  </a:extLst>
                </p:cNvPr>
                <p:cNvSpPr txBox="1"/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7EDBAD2-3FE3-9713-AFB6-00DF8EC33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90" y="2536912"/>
                  <a:ext cx="46673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773361-3179-2146-29EC-3F27C7945A59}"/>
                    </a:ext>
                  </a:extLst>
                </p:cNvPr>
                <p:cNvSpPr txBox="1"/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773361-3179-2146-29EC-3F27C7945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61" y="3157402"/>
                  <a:ext cx="46673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2C0BEDD-EF94-A347-7786-DD3F09030EB4}"/>
                    </a:ext>
                  </a:extLst>
                </p:cNvPr>
                <p:cNvSpPr txBox="1"/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2C0BEDD-EF94-A347-7786-DD3F09030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351" y="1589860"/>
                  <a:ext cx="46673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63EF6-D3A2-3DB3-BAB0-B8F23C27D6B9}"/>
                    </a:ext>
                  </a:extLst>
                </p:cNvPr>
                <p:cNvSpPr txBox="1"/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63EF6-D3A2-3DB3-BAB0-B8F23C27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800" y="2292830"/>
                  <a:ext cx="4667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AA79B2-A81A-24E8-CD2D-E71682DCC481}"/>
                    </a:ext>
                  </a:extLst>
                </p:cNvPr>
                <p:cNvSpPr txBox="1"/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AA79B2-A81A-24E8-CD2D-E71682DCC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916" y="2960753"/>
                  <a:ext cx="46673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A9F8C5-ED58-E832-3B72-FB505C16A421}"/>
                    </a:ext>
                  </a:extLst>
                </p:cNvPr>
                <p:cNvSpPr txBox="1"/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A9F8C5-ED58-E832-3B72-FB505C16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023" y="2372639"/>
                  <a:ext cx="18030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t="-13043" r="-26667" b="-26087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E2CDDC-D2A7-AD88-F1C7-A01A68012A32}"/>
                    </a:ext>
                  </a:extLst>
                </p:cNvPr>
                <p:cNvSpPr txBox="1"/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E2CDDC-D2A7-AD88-F1C7-A01A68012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0" y="1077162"/>
                  <a:ext cx="3107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000" r="-8000" b="-13043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EDFEC9-9484-8BB9-3EFF-3686709964AA}"/>
                    </a:ext>
                  </a:extLst>
                </p:cNvPr>
                <p:cNvSpPr txBox="1"/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L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LU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EDFEC9-9484-8BB9-3EFF-368670996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10" y="1719494"/>
                  <a:ext cx="31604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1538" r="-3846" b="-13636"/>
                  </a:stretch>
                </a:blipFill>
              </p:spPr>
              <p:txBody>
                <a:bodyPr/>
                <a:lstStyle/>
                <a:p>
                  <a:r>
                    <a:rPr lang="en-L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2C4EB90-DDFB-C70B-0E46-55F5952A3419}"/>
              </a:ext>
            </a:extLst>
          </p:cNvPr>
          <p:cNvSpPr txBox="1"/>
          <p:nvPr/>
        </p:nvSpPr>
        <p:spPr>
          <a:xfrm>
            <a:off x="7172083" y="1755267"/>
            <a:ext cx="4517839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This type of neural network with multi layers has forward propagation;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Forward propagation is computationally straightforward;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U" dirty="0"/>
              <a:t>Poor predictions, since the weights and biases are randomly initialized;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BD05F6-009C-22D4-3558-D47B164FDC74}"/>
                  </a:ext>
                </a:extLst>
              </p:cNvPr>
              <p:cNvSpPr txBox="1"/>
              <p:nvPr/>
            </p:nvSpPr>
            <p:spPr>
              <a:xfrm>
                <a:off x="1298485" y="5735490"/>
                <a:ext cx="3240311" cy="735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LU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BD05F6-009C-22D4-3558-D47B164F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85" y="5735490"/>
                <a:ext cx="3240311" cy="735009"/>
              </a:xfrm>
              <a:prstGeom prst="rect">
                <a:avLst/>
              </a:prstGeom>
              <a:blipFill>
                <a:blip r:embed="rId16"/>
                <a:stretch>
                  <a:fillRect l="-2734" t="-123729" r="-1953" b="-181356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71900A85-149E-4CC6-46D8-7141C95C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533286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89942-0681-B888-EB2C-6B00546E93EE}"/>
              </a:ext>
            </a:extLst>
          </p:cNvPr>
          <p:cNvSpPr txBox="1"/>
          <p:nvPr/>
        </p:nvSpPr>
        <p:spPr>
          <a:xfrm>
            <a:off x="0" y="130628"/>
            <a:ext cx="506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000" dirty="0"/>
              <a:t>Backward propagation – learning from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59B274-7480-A736-8F44-5F5DD11170C2}"/>
                  </a:ext>
                </a:extLst>
              </p:cNvPr>
              <p:cNvSpPr txBox="1"/>
              <p:nvPr/>
            </p:nvSpPr>
            <p:spPr>
              <a:xfrm>
                <a:off x="212271" y="408414"/>
                <a:ext cx="11511644" cy="6449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LU" dirty="0"/>
                  <a:t>Steps: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We compute the predicted output (as previously described):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LU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L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LU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Calculate the Loss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LU" dirty="0"/>
                  <a:t>, error): the difference between the predicted output and the actual target value; calculated using a loss function (e.g., Mean Squared Error, Cross-Entropy,….)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LU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LU" dirty="0"/>
                  <a:t> OR …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Backward Pass – compute Gradients: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L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L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L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L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; Where,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L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L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L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L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LU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Update weights: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L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LU" dirty="0"/>
                  <a:t>; where </a:t>
                </a:r>
                <a14:m>
                  <m:oMath xmlns:m="http://schemas.openxmlformats.org/officeDocument/2006/math">
                    <m:r>
                      <a:rPr lang="en-L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LU" sz="2000" dirty="0"/>
                  <a:t> – learning rate;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LU" dirty="0"/>
                  <a:t>Repeat for all training data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59B274-7480-A736-8F44-5F5DD1117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1" y="408414"/>
                <a:ext cx="11511644" cy="6449586"/>
              </a:xfrm>
              <a:prstGeom prst="rect">
                <a:avLst/>
              </a:prstGeom>
              <a:blipFill>
                <a:blip r:embed="rId2"/>
                <a:stretch>
                  <a:fillRect l="-441" b="-591"/>
                </a:stretch>
              </a:blipFill>
            </p:spPr>
            <p:txBody>
              <a:bodyPr/>
              <a:lstStyle/>
              <a:p>
                <a:r>
                  <a:rPr lang="en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E59B4F-7F4F-0EB2-EA4A-879C0C92CC56}"/>
              </a:ext>
            </a:extLst>
          </p:cNvPr>
          <p:cNvSpPr/>
          <p:nvPr/>
        </p:nvSpPr>
        <p:spPr>
          <a:xfrm>
            <a:off x="9514114" y="322578"/>
            <a:ext cx="2465615" cy="979714"/>
          </a:xfrm>
          <a:prstGeom prst="roundRect">
            <a:avLst/>
          </a:prstGeom>
          <a:solidFill>
            <a:srgbClr val="FFE7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sz="2000" dirty="0">
                <a:solidFill>
                  <a:schemeClr val="tx1"/>
                </a:solidFill>
              </a:rPr>
              <a:t>This is one EPOCH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840E65-1AF4-DB0C-C6C1-4C019606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0744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14479-FB96-6DAB-CBC3-49146CAA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47</a:t>
            </a:fld>
            <a:endParaRPr lang="en-LU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2A7B2A3A-6679-B7A6-8869-5DA0FCBF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1" y="709678"/>
            <a:ext cx="6413500" cy="539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C77C6-BDAE-B9F9-E8EC-13703EEC7702}"/>
              </a:ext>
            </a:extLst>
          </p:cNvPr>
          <p:cNvSpPr txBox="1"/>
          <p:nvPr/>
        </p:nvSpPr>
        <p:spPr>
          <a:xfrm>
            <a:off x="2988225" y="59040"/>
            <a:ext cx="6215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Neural Networks – A Multi-Level Perceptron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BEA17-7B3E-957C-4881-7095570652C5}"/>
              </a:ext>
            </a:extLst>
          </p:cNvPr>
          <p:cNvSpPr txBox="1"/>
          <p:nvPr/>
        </p:nvSpPr>
        <p:spPr>
          <a:xfrm>
            <a:off x="2889249" y="5862469"/>
            <a:ext cx="15741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LU" dirty="0"/>
              <a:t>Input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72A23-1743-1621-544F-B0A58C321C30}"/>
              </a:ext>
            </a:extLst>
          </p:cNvPr>
          <p:cNvSpPr txBox="1"/>
          <p:nvPr/>
        </p:nvSpPr>
        <p:spPr>
          <a:xfrm>
            <a:off x="4363657" y="5862469"/>
            <a:ext cx="1732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LU" dirty="0"/>
              <a:t>Hidden Layer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5371C-03D1-1D79-C53E-48944DE4C1D0}"/>
              </a:ext>
            </a:extLst>
          </p:cNvPr>
          <p:cNvSpPr txBox="1"/>
          <p:nvPr/>
        </p:nvSpPr>
        <p:spPr>
          <a:xfrm>
            <a:off x="6195751" y="5862469"/>
            <a:ext cx="1732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LU" dirty="0"/>
              <a:t>Hidden Layer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D9A61-9F90-D47C-05D0-DC4FB9FBC7D8}"/>
              </a:ext>
            </a:extLst>
          </p:cNvPr>
          <p:cNvSpPr txBox="1"/>
          <p:nvPr/>
        </p:nvSpPr>
        <p:spPr>
          <a:xfrm>
            <a:off x="7928095" y="5862469"/>
            <a:ext cx="1732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LU" dirty="0"/>
              <a:t>Output Layer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9BBB253-B7E6-1724-0ED3-5CEFD08EE1B9}"/>
              </a:ext>
            </a:extLst>
          </p:cNvPr>
          <p:cNvSpPr/>
          <p:nvPr/>
        </p:nvSpPr>
        <p:spPr>
          <a:xfrm>
            <a:off x="4976646" y="585055"/>
            <a:ext cx="1825598" cy="1186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  <a:r>
              <a:rPr lang="en-LU" dirty="0"/>
              <a:t>orward propagation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0FBB5829-0779-868F-44B5-04728D339412}"/>
              </a:ext>
            </a:extLst>
          </p:cNvPr>
          <p:cNvSpPr/>
          <p:nvPr/>
        </p:nvSpPr>
        <p:spPr>
          <a:xfrm>
            <a:off x="4976646" y="4616233"/>
            <a:ext cx="1825598" cy="11517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U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4181982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3AE5A9-EEF7-E54D-20F1-E5632F248F60}"/>
              </a:ext>
            </a:extLst>
          </p:cNvPr>
          <p:cNvSpPr txBox="1"/>
          <p:nvPr/>
        </p:nvSpPr>
        <p:spPr>
          <a:xfrm>
            <a:off x="470807" y="1004295"/>
            <a:ext cx="11250386" cy="442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400" dirty="0"/>
              <a:t>Forward and Backward propagation are the foundation of training Deep Learning models.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400" dirty="0"/>
              <a:t>Forward propagation allows the network to make predictions.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400" dirty="0"/>
              <a:t>Backward propagation fine-tunes the network to improve accuracy.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LU" sz="2400" dirty="0"/>
              <a:t>Together, they enable neural networks to learn from data and generalize to unseen examples.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B0D89-4129-A562-A25A-70B15847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48</a:t>
            </a:fld>
            <a:endParaRPr lang="en-L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CF084-E4C2-3E46-CB2D-F0D22FC39846}"/>
              </a:ext>
            </a:extLst>
          </p:cNvPr>
          <p:cNvSpPr txBox="1"/>
          <p:nvPr/>
        </p:nvSpPr>
        <p:spPr>
          <a:xfrm>
            <a:off x="3893923" y="77106"/>
            <a:ext cx="440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Neural Networks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5599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6957D0-19C5-A452-5BDB-93D2F37526BD}"/>
              </a:ext>
            </a:extLst>
          </p:cNvPr>
          <p:cNvGrpSpPr/>
          <p:nvPr/>
        </p:nvGrpSpPr>
        <p:grpSpPr>
          <a:xfrm>
            <a:off x="964975" y="226960"/>
            <a:ext cx="10262049" cy="6545324"/>
            <a:chOff x="896102" y="312676"/>
            <a:chExt cx="10262049" cy="654532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0933DBA-5FCA-00A7-7D04-7A2E2B5D1823}"/>
                </a:ext>
              </a:extLst>
            </p:cNvPr>
            <p:cNvSpPr/>
            <p:nvPr/>
          </p:nvSpPr>
          <p:spPr>
            <a:xfrm rot="9355271">
              <a:off x="5365854" y="2336585"/>
              <a:ext cx="591107" cy="101550"/>
            </a:xfrm>
            <a:prstGeom prst="roundRect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B970AF0-E25D-E0B2-96CB-B6351F34E802}"/>
                </a:ext>
              </a:extLst>
            </p:cNvPr>
            <p:cNvSpPr/>
            <p:nvPr/>
          </p:nvSpPr>
          <p:spPr>
            <a:xfrm rot="1583069">
              <a:off x="5401826" y="2102227"/>
              <a:ext cx="591107" cy="101550"/>
            </a:xfrm>
            <a:prstGeom prst="roundRect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15FF5-0C8D-2C09-1A6B-804ECFF24AE4}"/>
                </a:ext>
              </a:extLst>
            </p:cNvPr>
            <p:cNvSpPr/>
            <p:nvPr/>
          </p:nvSpPr>
          <p:spPr>
            <a:xfrm>
              <a:off x="6467660" y="2126172"/>
              <a:ext cx="591107" cy="101550"/>
            </a:xfrm>
            <a:prstGeom prst="roundRect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4DF7CFF-0F89-85BC-70A3-8A8EFF67D04C}"/>
                </a:ext>
              </a:extLst>
            </p:cNvPr>
            <p:cNvSpPr/>
            <p:nvPr/>
          </p:nvSpPr>
          <p:spPr>
            <a:xfrm rot="6874318">
              <a:off x="6115174" y="1554349"/>
              <a:ext cx="591107" cy="101550"/>
            </a:xfrm>
            <a:prstGeom prst="roundRect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5523B4D-107B-2CEF-94B8-435E2BAD171B}"/>
                </a:ext>
              </a:extLst>
            </p:cNvPr>
            <p:cNvSpPr/>
            <p:nvPr/>
          </p:nvSpPr>
          <p:spPr>
            <a:xfrm rot="16200000">
              <a:off x="5895046" y="2526106"/>
              <a:ext cx="703015" cy="217113"/>
            </a:xfrm>
            <a:prstGeom prst="roundRect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0C8D572-0586-8323-7A0C-B8F8E8EB3F4B}"/>
                </a:ext>
              </a:extLst>
            </p:cNvPr>
            <p:cNvSpPr/>
            <p:nvPr/>
          </p:nvSpPr>
          <p:spPr>
            <a:xfrm rot="1206257" flipH="1">
              <a:off x="5332751" y="5437353"/>
              <a:ext cx="599041" cy="101946"/>
            </a:xfrm>
            <a:prstGeom prst="roundRect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1FF2ADC-0A8C-B83A-84AE-313C5B8F1145}"/>
                </a:ext>
              </a:extLst>
            </p:cNvPr>
            <p:cNvSpPr/>
            <p:nvPr/>
          </p:nvSpPr>
          <p:spPr>
            <a:xfrm rot="19791416" flipV="1">
              <a:off x="5351561" y="6115358"/>
              <a:ext cx="599041" cy="101946"/>
            </a:xfrm>
            <a:prstGeom prst="roundRect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4E981C9-212A-27C2-802A-7DD9367C79E4}"/>
                </a:ext>
              </a:extLst>
            </p:cNvPr>
            <p:cNvSpPr/>
            <p:nvPr/>
          </p:nvSpPr>
          <p:spPr>
            <a:xfrm rot="20393743">
              <a:off x="6803300" y="5437353"/>
              <a:ext cx="599041" cy="101946"/>
            </a:xfrm>
            <a:prstGeom prst="roundRect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3C5A76B-4715-8A78-6FD4-F41F1F9CA836}"/>
                </a:ext>
              </a:extLst>
            </p:cNvPr>
            <p:cNvSpPr/>
            <p:nvPr/>
          </p:nvSpPr>
          <p:spPr>
            <a:xfrm rot="1808584">
              <a:off x="6817478" y="6115358"/>
              <a:ext cx="599041" cy="101946"/>
            </a:xfrm>
            <a:prstGeom prst="roundRect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B9F078-3AB8-33F4-1396-7E483BFADA02}"/>
                </a:ext>
              </a:extLst>
            </p:cNvPr>
            <p:cNvGrpSpPr/>
            <p:nvPr/>
          </p:nvGrpSpPr>
          <p:grpSpPr>
            <a:xfrm>
              <a:off x="896102" y="312676"/>
              <a:ext cx="10262049" cy="6174622"/>
              <a:chOff x="1491463" y="-113537"/>
              <a:chExt cx="10399796" cy="619867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02D9FA19-6802-F25C-A54D-9CE72441FCBA}"/>
                  </a:ext>
                </a:extLst>
              </p:cNvPr>
              <p:cNvSpPr/>
              <p:nvPr/>
            </p:nvSpPr>
            <p:spPr>
              <a:xfrm rot="4166370">
                <a:off x="3941967" y="3746777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725829-3460-7225-197F-064D535E077C}"/>
                  </a:ext>
                </a:extLst>
              </p:cNvPr>
              <p:cNvSpPr txBox="1"/>
              <p:nvPr/>
            </p:nvSpPr>
            <p:spPr>
              <a:xfrm>
                <a:off x="3680316" y="-79296"/>
                <a:ext cx="11339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Earthquake Hotspots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13B22B29-EBF9-09D6-0C3F-436CFAB62ABC}"/>
                  </a:ext>
                </a:extLst>
              </p:cNvPr>
              <p:cNvSpPr/>
              <p:nvPr/>
            </p:nvSpPr>
            <p:spPr>
              <a:xfrm rot="9206676">
                <a:off x="3242191" y="3539757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F0B82C87-5B13-6788-988E-DF5C4D30440C}"/>
                  </a:ext>
                </a:extLst>
              </p:cNvPr>
              <p:cNvSpPr/>
              <p:nvPr/>
            </p:nvSpPr>
            <p:spPr>
              <a:xfrm rot="920676">
                <a:off x="4248403" y="3454483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21DA7AA6-C446-9F8A-B15E-B505FC3573E7}"/>
                  </a:ext>
                </a:extLst>
              </p:cNvPr>
              <p:cNvSpPr/>
              <p:nvPr/>
            </p:nvSpPr>
            <p:spPr>
              <a:xfrm rot="20797602">
                <a:off x="2786298" y="2197243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AF0D717-53A4-575F-6010-22B449B0D9C4}"/>
                  </a:ext>
                </a:extLst>
              </p:cNvPr>
              <p:cNvSpPr/>
              <p:nvPr/>
            </p:nvSpPr>
            <p:spPr>
              <a:xfrm rot="1277819">
                <a:off x="2775994" y="1777589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78BFEBB8-901B-7FA9-73D7-54B4EACD5C92}"/>
                  </a:ext>
                </a:extLst>
              </p:cNvPr>
              <p:cNvSpPr/>
              <p:nvPr/>
            </p:nvSpPr>
            <p:spPr>
              <a:xfrm rot="17968715">
                <a:off x="3125545" y="2437235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004F076-5A4C-B114-AE52-C4EDF0AD8C73}"/>
                  </a:ext>
                </a:extLst>
              </p:cNvPr>
              <p:cNvSpPr/>
              <p:nvPr/>
            </p:nvSpPr>
            <p:spPr>
              <a:xfrm rot="1526076">
                <a:off x="4222112" y="959511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7E509EC-E604-48B4-40A3-3122CFE93E34}"/>
                  </a:ext>
                </a:extLst>
              </p:cNvPr>
              <p:cNvSpPr/>
              <p:nvPr/>
            </p:nvSpPr>
            <p:spPr>
              <a:xfrm>
                <a:off x="5234521" y="1133747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E547B681-EFCA-C38C-53C6-581B29CAE4EE}"/>
                  </a:ext>
                </a:extLst>
              </p:cNvPr>
              <p:cNvSpPr/>
              <p:nvPr/>
            </p:nvSpPr>
            <p:spPr>
              <a:xfrm rot="1515351">
                <a:off x="3847547" y="2107482"/>
                <a:ext cx="705753" cy="220027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5FA1BFA-7266-3204-67F8-438B9D466073}"/>
                  </a:ext>
                </a:extLst>
              </p:cNvPr>
              <p:cNvSpPr/>
              <p:nvPr/>
            </p:nvSpPr>
            <p:spPr>
              <a:xfrm rot="19183740">
                <a:off x="4029775" y="2955274"/>
                <a:ext cx="705753" cy="220027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89E02BD-F80C-521A-334D-82F8CC308D88}"/>
                  </a:ext>
                </a:extLst>
              </p:cNvPr>
              <p:cNvGrpSpPr/>
              <p:nvPr/>
            </p:nvGrpSpPr>
            <p:grpSpPr>
              <a:xfrm>
                <a:off x="4214165" y="461939"/>
                <a:ext cx="6756419" cy="5623198"/>
                <a:chOff x="4357690" y="368231"/>
                <a:chExt cx="6756419" cy="5623198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D6C67F46-0DDB-8D24-9BF0-4684689C4B28}"/>
                    </a:ext>
                  </a:extLst>
                </p:cNvPr>
                <p:cNvSpPr/>
                <p:nvPr/>
              </p:nvSpPr>
              <p:spPr>
                <a:xfrm rot="15983943">
                  <a:off x="4799889" y="1473253"/>
                  <a:ext cx="705753" cy="220027"/>
                </a:xfrm>
                <a:prstGeom prst="roundRect">
                  <a:avLst/>
                </a:prstGeom>
                <a:solidFill>
                  <a:srgbClr val="24AAE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ounded Rectangle 85">
                  <a:extLst>
                    <a:ext uri="{FF2B5EF4-FFF2-40B4-BE49-F238E27FC236}">
                      <a16:creationId xmlns:a16="http://schemas.microsoft.com/office/drawing/2014/main" id="{6FA3B03B-2DAF-6ED8-8B67-189241BFFBFA}"/>
                    </a:ext>
                  </a:extLst>
                </p:cNvPr>
                <p:cNvSpPr/>
                <p:nvPr/>
              </p:nvSpPr>
              <p:spPr>
                <a:xfrm rot="20687210">
                  <a:off x="10415888" y="2831815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ounded Rectangle 86">
                  <a:extLst>
                    <a:ext uri="{FF2B5EF4-FFF2-40B4-BE49-F238E27FC236}">
                      <a16:creationId xmlns:a16="http://schemas.microsoft.com/office/drawing/2014/main" id="{FB1B6600-606A-7FE0-E5A9-7F87EDBDE776}"/>
                    </a:ext>
                  </a:extLst>
                </p:cNvPr>
                <p:cNvSpPr/>
                <p:nvPr/>
              </p:nvSpPr>
              <p:spPr>
                <a:xfrm>
                  <a:off x="8624277" y="1095180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4C9C2BE8-5920-AF79-D818-0BAEAB24F32B}"/>
                    </a:ext>
                  </a:extLst>
                </p:cNvPr>
                <p:cNvSpPr/>
                <p:nvPr/>
              </p:nvSpPr>
              <p:spPr>
                <a:xfrm>
                  <a:off x="9688026" y="1088114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221B0715-9FD1-E09E-7BA9-9B5421592963}"/>
                    </a:ext>
                  </a:extLst>
                </p:cNvPr>
                <p:cNvSpPr/>
                <p:nvPr/>
              </p:nvSpPr>
              <p:spPr>
                <a:xfrm rot="2040427">
                  <a:off x="9280617" y="2589057"/>
                  <a:ext cx="705753" cy="220027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EF227750-A14D-8288-CF9D-A54E482C5215}"/>
                    </a:ext>
                  </a:extLst>
                </p:cNvPr>
                <p:cNvSpPr/>
                <p:nvPr/>
              </p:nvSpPr>
              <p:spPr>
                <a:xfrm rot="17875408">
                  <a:off x="8878389" y="1549546"/>
                  <a:ext cx="705753" cy="220027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1567FC11-69D2-D46C-791B-D07FE641018F}"/>
                    </a:ext>
                  </a:extLst>
                </p:cNvPr>
                <p:cNvGrpSpPr/>
                <p:nvPr/>
              </p:nvGrpSpPr>
              <p:grpSpPr>
                <a:xfrm>
                  <a:off x="4357690" y="1660633"/>
                  <a:ext cx="5336878" cy="4330796"/>
                  <a:chOff x="2885211" y="1234683"/>
                  <a:chExt cx="6220780" cy="4983414"/>
                </a:xfrm>
              </p:grpSpPr>
              <p:sp>
                <p:nvSpPr>
                  <p:cNvPr id="111" name="Rounded Rectangle 110">
                    <a:extLst>
                      <a:ext uri="{FF2B5EF4-FFF2-40B4-BE49-F238E27FC236}">
                        <a16:creationId xmlns:a16="http://schemas.microsoft.com/office/drawing/2014/main" id="{95B6482C-BAB4-5B80-778A-F8BAFBE8EC3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84680" y="4442257"/>
                    <a:ext cx="822641" cy="271578"/>
                  </a:xfrm>
                  <a:prstGeom prst="roundRect">
                    <a:avLst/>
                  </a:prstGeom>
                  <a:solidFill>
                    <a:srgbClr val="F07D2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2284164F-E6B3-9883-8728-48AC2A051ED7}"/>
                      </a:ext>
                    </a:extLst>
                  </p:cNvPr>
                  <p:cNvGrpSpPr/>
                  <p:nvPr/>
                </p:nvGrpSpPr>
                <p:grpSpPr>
                  <a:xfrm>
                    <a:off x="2885211" y="1234683"/>
                    <a:ext cx="6220780" cy="3158253"/>
                    <a:chOff x="2886194" y="1986455"/>
                    <a:chExt cx="6220780" cy="3158253"/>
                  </a:xfrm>
                </p:grpSpPr>
                <p:sp>
                  <p:nvSpPr>
                    <p:cNvPr id="115" name="Rounded Rectangle 114">
                      <a:extLst>
                        <a:ext uri="{FF2B5EF4-FFF2-40B4-BE49-F238E27FC236}">
                          <a16:creationId xmlns:a16="http://schemas.microsoft.com/office/drawing/2014/main" id="{AE48C521-E23A-29FD-EB1B-D2333A08C1C4}"/>
                        </a:ext>
                      </a:extLst>
                    </p:cNvPr>
                    <p:cNvSpPr/>
                    <p:nvPr/>
                  </p:nvSpPr>
                  <p:spPr>
                    <a:xfrm rot="1672640" flipV="1">
                      <a:off x="4408718" y="3217893"/>
                      <a:ext cx="822641" cy="253183"/>
                    </a:xfrm>
                    <a:prstGeom prst="roundRect">
                      <a:avLst/>
                    </a:prstGeom>
                    <a:solidFill>
                      <a:srgbClr val="169FB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4EC1C0B5-CA47-26D2-906A-F74BA4306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241" y="1986455"/>
                      <a:ext cx="1554794" cy="1555531"/>
                    </a:xfrm>
                    <a:prstGeom prst="ellipse">
                      <a:avLst/>
                    </a:prstGeom>
                    <a:solidFill>
                      <a:srgbClr val="E5225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17" name="Rounded Rectangle 116">
                      <a:extLst>
                        <a:ext uri="{FF2B5EF4-FFF2-40B4-BE49-F238E27FC236}">
                          <a16:creationId xmlns:a16="http://schemas.microsoft.com/office/drawing/2014/main" id="{80C0E4CC-2133-CCDD-4E4D-1D04FDC10B10}"/>
                        </a:ext>
                      </a:extLst>
                    </p:cNvPr>
                    <p:cNvSpPr/>
                    <p:nvPr/>
                  </p:nvSpPr>
                  <p:spPr>
                    <a:xfrm rot="19927360">
                      <a:off x="6990386" y="3217894"/>
                      <a:ext cx="822641" cy="253183"/>
                    </a:xfrm>
                    <a:prstGeom prst="roundRect">
                      <a:avLst/>
                    </a:prstGeom>
                    <a:solidFill>
                      <a:srgbClr val="E5225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61668099-C403-8274-D71E-48C8583FE5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9009" y="2624799"/>
                      <a:ext cx="2546517" cy="2519909"/>
                    </a:xfrm>
                    <a:prstGeom prst="ellipse">
                      <a:avLst/>
                    </a:prstGeom>
                    <a:solidFill>
                      <a:srgbClr val="7D776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/>
                        <a:t>Machine Learning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BF005922-2E8A-6EE2-664D-B88BA00AB2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6301" y="2473009"/>
                      <a:ext cx="171067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Supervised Learning</a:t>
                      </a: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49416EAF-5013-9718-C587-D2978436E33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016832" y="1986455"/>
                      <a:ext cx="1710673" cy="1659794"/>
                    </a:xfrm>
                    <a:prstGeom prst="ellipse">
                      <a:avLst/>
                    </a:prstGeom>
                    <a:solidFill>
                      <a:srgbClr val="169FB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6D614C06-C89B-13BB-7E13-1E4D558FC1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6194" y="2502010"/>
                      <a:ext cx="1963248" cy="7437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Unsupervised Learning</a:t>
                      </a:r>
                    </a:p>
                  </p:txBody>
                </p:sp>
              </p:grp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BE9D1D9D-52A0-A96E-717B-11212492EE4B}"/>
                      </a:ext>
                    </a:extLst>
                  </p:cNvPr>
                  <p:cNvSpPr/>
                  <p:nvPr/>
                </p:nvSpPr>
                <p:spPr>
                  <a:xfrm>
                    <a:off x="5228167" y="4578045"/>
                    <a:ext cx="1749009" cy="1640052"/>
                  </a:xfrm>
                  <a:prstGeom prst="ellipse">
                    <a:avLst/>
                  </a:prstGeom>
                  <a:solidFill>
                    <a:srgbClr val="F07D2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707692E2-59EC-9AB3-8052-9440BFABF260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920" y="5094278"/>
                    <a:ext cx="2119373" cy="7437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Reinforcement Learning</a:t>
                    </a:r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31908C1-AEB6-66D7-5CC0-9180B533BD74}"/>
                    </a:ext>
                  </a:extLst>
                </p:cNvPr>
                <p:cNvGrpSpPr/>
                <p:nvPr/>
              </p:nvGrpSpPr>
              <p:grpSpPr>
                <a:xfrm>
                  <a:off x="8960766" y="661058"/>
                  <a:ext cx="1718731" cy="2767942"/>
                  <a:chOff x="8960766" y="661058"/>
                  <a:chExt cx="1718731" cy="2767942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F5FE074-BB86-021A-642B-C1CF1E62054E}"/>
                      </a:ext>
                    </a:extLst>
                  </p:cNvPr>
                  <p:cNvSpPr/>
                  <p:nvPr/>
                </p:nvSpPr>
                <p:spPr>
                  <a:xfrm>
                    <a:off x="9049636" y="661058"/>
                    <a:ext cx="914400" cy="914400"/>
                  </a:xfrm>
                  <a:prstGeom prst="ellipse">
                    <a:avLst/>
                  </a:prstGeom>
                  <a:solidFill>
                    <a:srgbClr val="F25D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43A9863D-E956-922A-CF02-95BADC4AD718}"/>
                      </a:ext>
                    </a:extLst>
                  </p:cNvPr>
                  <p:cNvSpPr/>
                  <p:nvPr/>
                </p:nvSpPr>
                <p:spPr>
                  <a:xfrm>
                    <a:off x="9753521" y="2514600"/>
                    <a:ext cx="914400" cy="914400"/>
                  </a:xfrm>
                  <a:prstGeom prst="ellipse">
                    <a:avLst/>
                  </a:prstGeom>
                  <a:solidFill>
                    <a:srgbClr val="F25D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9DB2385-B6DC-F92E-ECC1-05D9A6BDCBE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766" y="991129"/>
                    <a:ext cx="109934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Classification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3AC0AF14-529C-B6DD-52D5-A553DB67D7E2}"/>
                      </a:ext>
                    </a:extLst>
                  </p:cNvPr>
                  <p:cNvSpPr txBox="1"/>
                  <p:nvPr/>
                </p:nvSpPr>
                <p:spPr>
                  <a:xfrm>
                    <a:off x="9756359" y="2840817"/>
                    <a:ext cx="9231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Regression</a:t>
                    </a:r>
                  </a:p>
                </p:txBody>
              </p:sp>
            </p:grp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181E973-9C2F-7C39-74E6-00146694B4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77371" y="1000495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8B88ED4-8436-721B-190E-5EAD1AA409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51691" y="368231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75D408D-E663-5D3E-7164-81A825C430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69181" y="1003581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8301D15-BD6A-39FC-D9EF-7C77065400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94861" y="368231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AD1D368A-907D-918F-3030-C3C4F2D7C7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233217">
                  <a:off x="9533761" y="3314054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FBA0F21-A73A-0D26-ED0D-C1A17E87FD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233217">
                  <a:off x="10839789" y="2672679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C4189BF-C478-79CC-22EF-467085E9A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233217">
                  <a:off x="10456499" y="3444277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5F78F8F1-C5ED-8D62-94DB-F833BF4D52BD}"/>
                    </a:ext>
                  </a:extLst>
                </p:cNvPr>
                <p:cNvSpPr/>
                <p:nvPr/>
              </p:nvSpPr>
              <p:spPr>
                <a:xfrm rot="18702745">
                  <a:off x="9544859" y="684029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A5E692F-3E56-77FA-491A-3C47359930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233217">
                  <a:off x="10050239" y="2133749"/>
                  <a:ext cx="274320" cy="274320"/>
                </a:xfrm>
                <a:prstGeom prst="ellipse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C65E0B8C-2248-509A-CA49-EA42336BCB78}"/>
                    </a:ext>
                  </a:extLst>
                </p:cNvPr>
                <p:cNvSpPr/>
                <p:nvPr/>
              </p:nvSpPr>
              <p:spPr>
                <a:xfrm rot="2294644">
                  <a:off x="8847532" y="600830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id="{9DD2B7BB-5B82-194F-4024-3D70D6D9DB98}"/>
                    </a:ext>
                  </a:extLst>
                </p:cNvPr>
                <p:cNvSpPr/>
                <p:nvPr/>
              </p:nvSpPr>
              <p:spPr>
                <a:xfrm rot="19337346">
                  <a:off x="9534499" y="3278260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5C88210E-C233-6D8C-FEC1-E5FD749D933C}"/>
                    </a:ext>
                  </a:extLst>
                </p:cNvPr>
                <p:cNvSpPr/>
                <p:nvPr/>
              </p:nvSpPr>
              <p:spPr>
                <a:xfrm rot="5400000">
                  <a:off x="9887878" y="2447104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044F624D-98DE-36CB-31ED-5F67DD2E48A3}"/>
                    </a:ext>
                  </a:extLst>
                </p:cNvPr>
                <p:cNvSpPr/>
                <p:nvPr/>
              </p:nvSpPr>
              <p:spPr>
                <a:xfrm rot="3661743">
                  <a:off x="10178728" y="3338819"/>
                  <a:ext cx="599041" cy="101946"/>
                </a:xfrm>
                <a:prstGeom prst="roundRect">
                  <a:avLst/>
                </a:prstGeom>
                <a:solidFill>
                  <a:srgbClr val="F25D5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F06A028-7D04-92E8-238B-F574BC6BFBF4}"/>
                    </a:ext>
                  </a:extLst>
                </p:cNvPr>
                <p:cNvSpPr/>
                <p:nvPr/>
              </p:nvSpPr>
              <p:spPr>
                <a:xfrm>
                  <a:off x="4658209" y="570701"/>
                  <a:ext cx="914400" cy="914400"/>
                </a:xfrm>
                <a:prstGeom prst="ellipse">
                  <a:avLst/>
                </a:prstGeom>
                <a:solidFill>
                  <a:srgbClr val="24AAE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022E40F-8123-967B-8075-D6119CF44C81}"/>
                  </a:ext>
                </a:extLst>
              </p:cNvPr>
              <p:cNvSpPr/>
              <p:nvPr/>
            </p:nvSpPr>
            <p:spPr>
              <a:xfrm>
                <a:off x="3587927" y="2908940"/>
                <a:ext cx="914400" cy="91440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26F846-25F0-FFC3-1C5D-6D5E635BFE1C}"/>
                  </a:ext>
                </a:extLst>
              </p:cNvPr>
              <p:cNvSpPr/>
              <p:nvPr/>
            </p:nvSpPr>
            <p:spPr>
              <a:xfrm rot="596059">
                <a:off x="3147693" y="1467467"/>
                <a:ext cx="1007935" cy="1036751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C71CD9-4F07-7ADE-CCA7-A12D78D157B3}"/>
                  </a:ext>
                </a:extLst>
              </p:cNvPr>
              <p:cNvSpPr txBox="1"/>
              <p:nvPr/>
            </p:nvSpPr>
            <p:spPr>
              <a:xfrm>
                <a:off x="4473969" y="1010108"/>
                <a:ext cx="995831" cy="308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Clustering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1D8ECD-B68D-A795-E215-A583AF82F646}"/>
                  </a:ext>
                </a:extLst>
              </p:cNvPr>
              <p:cNvSpPr txBox="1"/>
              <p:nvPr/>
            </p:nvSpPr>
            <p:spPr>
              <a:xfrm>
                <a:off x="3019005" y="1792806"/>
                <a:ext cx="1243649" cy="47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Dimensionality Reduction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4AF211-52F5-5E22-0734-37AD49D489FF}"/>
                  </a:ext>
                </a:extLst>
              </p:cNvPr>
              <p:cNvSpPr txBox="1"/>
              <p:nvPr/>
            </p:nvSpPr>
            <p:spPr>
              <a:xfrm>
                <a:off x="3456166" y="3146495"/>
                <a:ext cx="1181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Density Estimation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02DDB53E-2D14-3987-2520-5B0F16BAA848}"/>
                  </a:ext>
                </a:extLst>
              </p:cNvPr>
              <p:cNvSpPr/>
              <p:nvPr/>
            </p:nvSpPr>
            <p:spPr>
              <a:xfrm rot="18899292">
                <a:off x="5087977" y="703867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1109371B-3FAB-59AD-C972-BAD0E96289F9}"/>
                  </a:ext>
                </a:extLst>
              </p:cNvPr>
              <p:cNvSpPr/>
              <p:nvPr/>
            </p:nvSpPr>
            <p:spPr>
              <a:xfrm rot="4458173">
                <a:off x="4489051" y="561881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B9FD03C-F404-8148-8DB9-AC7F56E0F8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1842" y="703083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77072F3-98BA-785F-3FC6-F431986B9A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304" y="289736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5E64DEF-18AF-0D74-73D6-3A630C7675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874" y="432110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3891B71-588C-75B5-C928-A770B9BC7E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54521" y="1035955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C2BC4BA-3163-D8C9-373A-EC19742D6B6D}"/>
                  </a:ext>
                </a:extLst>
              </p:cNvPr>
              <p:cNvSpPr/>
              <p:nvPr/>
            </p:nvSpPr>
            <p:spPr>
              <a:xfrm rot="4166370">
                <a:off x="3172341" y="1394381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BC6D1B-D3E2-19F1-5340-76A5F108B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7081" y="1114550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ED71C08-E00B-C2DB-A18A-87DB99DA99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918" y="1616107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D7F2652-47AC-51B5-B0AB-23CF8E1FDA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02760" y="2170309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89839BC-768E-69D3-A12D-D207943AF2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7830" y="2574742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A4920118-2C71-4EEE-D639-A5CBB8B7AFC3}"/>
                  </a:ext>
                </a:extLst>
              </p:cNvPr>
              <p:cNvSpPr/>
              <p:nvPr/>
            </p:nvSpPr>
            <p:spPr>
              <a:xfrm rot="6829825">
                <a:off x="3549463" y="3772367"/>
                <a:ext cx="599041" cy="101946"/>
              </a:xfrm>
              <a:prstGeom prst="roundRect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6AB92E8-C6FE-7FC2-D8E3-E24D029DEF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8621" y="3549020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3D51685-6280-7D03-6C3E-5D5F88C74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9122" y="3923735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252914E-453F-CA2D-E319-1AAD3D16E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0423" y="3923735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224B3BB-824E-B239-7CED-AD280F10B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2389" y="3453570"/>
                <a:ext cx="274320" cy="274320"/>
              </a:xfrm>
              <a:prstGeom prst="ellipse">
                <a:avLst/>
              </a:prstGeom>
              <a:solidFill>
                <a:srgbClr val="24AA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60FD09-B897-E9EC-E5BE-6FA9AD0FECC6}"/>
                  </a:ext>
                </a:extLst>
              </p:cNvPr>
              <p:cNvSpPr txBox="1"/>
              <p:nvPr/>
            </p:nvSpPr>
            <p:spPr>
              <a:xfrm>
                <a:off x="5463204" y="517741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Customer Segmentation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3727E5-49A2-9E5D-5605-FE9754421F5E}"/>
                  </a:ext>
                </a:extLst>
              </p:cNvPr>
              <p:cNvSpPr txBox="1"/>
              <p:nvPr/>
            </p:nvSpPr>
            <p:spPr>
              <a:xfrm>
                <a:off x="4932014" y="-113537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Document Organization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229879-027C-0ECA-A2F7-FF7899436C9B}"/>
                  </a:ext>
                </a:extLst>
              </p:cNvPr>
              <p:cNvSpPr txBox="1"/>
              <p:nvPr/>
            </p:nvSpPr>
            <p:spPr>
              <a:xfrm>
                <a:off x="2878996" y="263349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Image Segmentation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24BDD2F-0A62-3643-CA33-7A0DF2B676E8}"/>
                  </a:ext>
                </a:extLst>
              </p:cNvPr>
              <p:cNvSpPr txBox="1"/>
              <p:nvPr/>
            </p:nvSpPr>
            <p:spPr>
              <a:xfrm>
                <a:off x="2137350" y="699324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Genomic Visualization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679A647-8D88-E004-40FB-7112C31ADBC1}"/>
                  </a:ext>
                </a:extLst>
              </p:cNvPr>
              <p:cNvSpPr txBox="1"/>
              <p:nvPr/>
            </p:nvSpPr>
            <p:spPr>
              <a:xfrm>
                <a:off x="2418214" y="2785760"/>
                <a:ext cx="958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Behavior Mapping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9364660-0B1F-BA63-44A0-054CE07523F5}"/>
                  </a:ext>
                </a:extLst>
              </p:cNvPr>
              <p:cNvSpPr txBox="1"/>
              <p:nvPr/>
            </p:nvSpPr>
            <p:spPr>
              <a:xfrm>
                <a:off x="1491463" y="1364998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Image Compression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DC3703-E308-2BAC-18A7-41D1407125F0}"/>
                  </a:ext>
                </a:extLst>
              </p:cNvPr>
              <p:cNvSpPr txBox="1"/>
              <p:nvPr/>
            </p:nvSpPr>
            <p:spPr>
              <a:xfrm>
                <a:off x="1760923" y="2103007"/>
                <a:ext cx="994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Anomaly Detection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A4EB020-AE13-5D57-68C1-D1BC27406433}"/>
                  </a:ext>
                </a:extLst>
              </p:cNvPr>
              <p:cNvSpPr txBox="1"/>
              <p:nvPr/>
            </p:nvSpPr>
            <p:spPr>
              <a:xfrm>
                <a:off x="4646785" y="3674273"/>
                <a:ext cx="1223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Income Distribution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D0639D-33A8-76DF-75A8-16E3F6867CB8}"/>
                  </a:ext>
                </a:extLst>
              </p:cNvPr>
              <p:cNvSpPr txBox="1"/>
              <p:nvPr/>
            </p:nvSpPr>
            <p:spPr>
              <a:xfrm>
                <a:off x="3702576" y="4255853"/>
                <a:ext cx="138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Star Classification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52C9682-2E85-92EC-22E8-A81EA9B48FBF}"/>
                  </a:ext>
                </a:extLst>
              </p:cNvPr>
              <p:cNvSpPr txBox="1"/>
              <p:nvPr/>
            </p:nvSpPr>
            <p:spPr>
              <a:xfrm>
                <a:off x="2099306" y="3650111"/>
                <a:ext cx="1218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Age Analysis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665AB5-A254-F63F-47E6-16DF123276CA}"/>
                  </a:ext>
                </a:extLst>
              </p:cNvPr>
              <p:cNvSpPr txBox="1"/>
              <p:nvPr/>
            </p:nvSpPr>
            <p:spPr>
              <a:xfrm>
                <a:off x="2627606" y="4164471"/>
                <a:ext cx="11286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4AAE2"/>
                    </a:solidFill>
                  </a:rPr>
                  <a:t>Height Estimation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6301DAB-F00C-C9A2-5C7F-DEF782014092}"/>
                  </a:ext>
                </a:extLst>
              </p:cNvPr>
              <p:cNvSpPr txBox="1"/>
              <p:nvPr/>
            </p:nvSpPr>
            <p:spPr>
              <a:xfrm>
                <a:off x="7504272" y="943595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Spam detection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56E0DCB-4D3C-BF47-6C4D-E3994ED6F011}"/>
                  </a:ext>
                </a:extLst>
              </p:cNvPr>
              <p:cNvSpPr txBox="1"/>
              <p:nvPr/>
            </p:nvSpPr>
            <p:spPr>
              <a:xfrm>
                <a:off x="7843259" y="71103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Fraud detection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8BB5225-6987-9B5E-A743-44EB1681083A}"/>
                  </a:ext>
                </a:extLst>
              </p:cNvPr>
              <p:cNvSpPr txBox="1"/>
              <p:nvPr/>
            </p:nvSpPr>
            <p:spPr>
              <a:xfrm>
                <a:off x="9712584" y="-4263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Disease diagnosis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A35E46-B715-52E3-0A9D-95DB00DB100C}"/>
                  </a:ext>
                </a:extLst>
              </p:cNvPr>
              <p:cNvSpPr txBox="1"/>
              <p:nvPr/>
            </p:nvSpPr>
            <p:spPr>
              <a:xfrm>
                <a:off x="10322456" y="943595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Sentiment analysis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2D2D48-1811-3528-8B47-2B6D325E7710}"/>
                  </a:ext>
                </a:extLst>
              </p:cNvPr>
              <p:cNvSpPr txBox="1"/>
              <p:nvPr/>
            </p:nvSpPr>
            <p:spPr>
              <a:xfrm>
                <a:off x="9527395" y="1713812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House pricing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A72C0C-6C36-265B-49C6-3AA1084337CC}"/>
                  </a:ext>
                </a:extLst>
              </p:cNvPr>
              <p:cNvSpPr txBox="1"/>
              <p:nvPr/>
            </p:nvSpPr>
            <p:spPr>
              <a:xfrm>
                <a:off x="10845390" y="2591785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Stock prediction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C38DB9-6125-B2CA-B9C3-A33278CD0C14}"/>
                  </a:ext>
                </a:extLst>
              </p:cNvPr>
              <p:cNvSpPr txBox="1"/>
              <p:nvPr/>
            </p:nvSpPr>
            <p:spPr>
              <a:xfrm>
                <a:off x="10258488" y="3799285"/>
                <a:ext cx="1223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Energy forecasting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A3E73AA-FDE2-C4C9-8E14-3F74F0267704}"/>
                  </a:ext>
                </a:extLst>
              </p:cNvPr>
              <p:cNvSpPr txBox="1"/>
              <p:nvPr/>
            </p:nvSpPr>
            <p:spPr>
              <a:xfrm>
                <a:off x="8698697" y="3574754"/>
                <a:ext cx="1045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25D51"/>
                    </a:solidFill>
                  </a:rPr>
                  <a:t>Sales estimation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0D8A03A-D404-4422-A1BF-CE7D71461E30}"/>
                </a:ext>
              </a:extLst>
            </p:cNvPr>
            <p:cNvSpPr/>
            <p:nvPr/>
          </p:nvSpPr>
          <p:spPr>
            <a:xfrm rot="5400000">
              <a:off x="6084519" y="6414879"/>
              <a:ext cx="599041" cy="101946"/>
            </a:xfrm>
            <a:prstGeom prst="roundRect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A76648-B130-2D1A-E1D2-D1AA43C34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6771" y="5235292"/>
              <a:ext cx="270687" cy="273256"/>
            </a:xfrm>
            <a:prstGeom prst="ellipse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8638B9-AD52-6686-B4E8-3DD414C6EA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4707" y="6166331"/>
              <a:ext cx="270687" cy="273256"/>
            </a:xfrm>
            <a:prstGeom prst="ellipse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E57B8E-E39D-E64A-789B-CFABB7C7A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1053" y="6584744"/>
              <a:ext cx="270687" cy="273256"/>
            </a:xfrm>
            <a:prstGeom prst="ellipse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DCF939-98DE-8F6D-E571-9DA3007C1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5902" y="6115729"/>
              <a:ext cx="270687" cy="273256"/>
            </a:xfrm>
            <a:prstGeom prst="ellipse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85A4463-4D5D-75C5-2059-BCA37440D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3767" y="5284033"/>
              <a:ext cx="270687" cy="273256"/>
            </a:xfrm>
            <a:prstGeom prst="ellipse">
              <a:avLst/>
            </a:prstGeom>
            <a:solidFill>
              <a:srgbClr val="F07D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5886A1-A11B-CE4F-6385-8246ACE4C317}"/>
                </a:ext>
              </a:extLst>
            </p:cNvPr>
            <p:cNvSpPr/>
            <p:nvPr/>
          </p:nvSpPr>
          <p:spPr>
            <a:xfrm>
              <a:off x="5726595" y="1643573"/>
              <a:ext cx="1039915" cy="976164"/>
            </a:xfrm>
            <a:prstGeom prst="ellipse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8067DD-7FB3-2096-CF48-71CED7030D6D}"/>
                </a:ext>
              </a:extLst>
            </p:cNvPr>
            <p:cNvSpPr txBox="1"/>
            <p:nvPr/>
          </p:nvSpPr>
          <p:spPr>
            <a:xfrm>
              <a:off x="5619181" y="1672626"/>
              <a:ext cx="125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Semi supervised Learning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A74246-E436-EEAB-E92C-790547EAC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9351" y="1219163"/>
              <a:ext cx="270687" cy="273256"/>
            </a:xfrm>
            <a:prstGeom prst="ellipse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D7D4AD-614A-C871-C665-3E4CF2DCB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7225" y="2035609"/>
              <a:ext cx="270687" cy="273256"/>
            </a:xfrm>
            <a:prstGeom prst="ellipse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040EF5-AA0C-41F2-02AD-1D0FC6278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114" y="1889281"/>
              <a:ext cx="270687" cy="273256"/>
            </a:xfrm>
            <a:prstGeom prst="ellipse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1C8E85-7B93-78F6-9D0A-D92B2F4B8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1584" y="2329830"/>
              <a:ext cx="270687" cy="273256"/>
            </a:xfrm>
            <a:prstGeom prst="ellipse">
              <a:avLst/>
            </a:prstGeom>
            <a:solidFill>
              <a:srgbClr val="A151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76C0BC-A065-6B2F-B8BD-CA6B4ECFAB65}"/>
                </a:ext>
              </a:extLst>
            </p:cNvPr>
            <p:cNvSpPr txBox="1"/>
            <p:nvPr/>
          </p:nvSpPr>
          <p:spPr>
            <a:xfrm>
              <a:off x="4895760" y="2475104"/>
              <a:ext cx="11838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1519A"/>
                  </a:solidFill>
                </a:rPr>
                <a:t>Gene prediction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0757D3-4E52-281B-9FFC-7EF1A46F2BD5}"/>
                </a:ext>
              </a:extLst>
            </p:cNvPr>
            <p:cNvSpPr txBox="1"/>
            <p:nvPr/>
          </p:nvSpPr>
          <p:spPr>
            <a:xfrm>
              <a:off x="6285592" y="2267352"/>
              <a:ext cx="1321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1519A"/>
                  </a:solidFill>
                </a:rPr>
                <a:t>Text classification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62425E-A5F5-9519-A788-FA35E483E50D}"/>
                </a:ext>
              </a:extLst>
            </p:cNvPr>
            <p:cNvSpPr txBox="1"/>
            <p:nvPr/>
          </p:nvSpPr>
          <p:spPr>
            <a:xfrm>
              <a:off x="4609556" y="1790391"/>
              <a:ext cx="875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1519A"/>
                  </a:solidFill>
                </a:rPr>
                <a:t>Medical Imaging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70A4B8-FB81-C31D-C261-3810DA8F809B}"/>
                </a:ext>
              </a:extLst>
            </p:cNvPr>
            <p:cNvSpPr txBox="1"/>
            <p:nvPr/>
          </p:nvSpPr>
          <p:spPr>
            <a:xfrm>
              <a:off x="5973496" y="725715"/>
              <a:ext cx="1321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1519A"/>
                  </a:solidFill>
                </a:rPr>
                <a:t>Speech recognition</a:t>
              </a:r>
            </a:p>
          </p:txBody>
        </p:sp>
      </p:grp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96C84219-2ACF-D320-54D9-6B17803E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5</a:t>
            </a:fld>
            <a:endParaRPr lang="en-LU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6631CB-4AD6-4926-02BB-5D9ECB91C4D7}"/>
              </a:ext>
            </a:extLst>
          </p:cNvPr>
          <p:cNvSpPr txBox="1"/>
          <p:nvPr/>
        </p:nvSpPr>
        <p:spPr>
          <a:xfrm>
            <a:off x="0" y="85716"/>
            <a:ext cx="180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Types of 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7187F-32B7-A550-F167-1B2FB456A4BF}"/>
              </a:ext>
            </a:extLst>
          </p:cNvPr>
          <p:cNvSpPr txBox="1"/>
          <p:nvPr/>
        </p:nvSpPr>
        <p:spPr>
          <a:xfrm>
            <a:off x="7496050" y="4855863"/>
            <a:ext cx="120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07D1F"/>
                </a:solidFill>
              </a:rPr>
              <a:t>Autonomous Vehicles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7AAAE-1F4A-C9FA-6A37-06F1E1DA43EA}"/>
              </a:ext>
            </a:extLst>
          </p:cNvPr>
          <p:cNvSpPr txBox="1"/>
          <p:nvPr/>
        </p:nvSpPr>
        <p:spPr>
          <a:xfrm>
            <a:off x="7291558" y="5837909"/>
            <a:ext cx="120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07D1F"/>
                </a:solidFill>
              </a:rPr>
              <a:t>Game Playing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22545-23DD-78FD-D628-C7B391D92897}"/>
              </a:ext>
            </a:extLst>
          </p:cNvPr>
          <p:cNvSpPr txBox="1"/>
          <p:nvPr/>
        </p:nvSpPr>
        <p:spPr>
          <a:xfrm>
            <a:off x="6401939" y="6418989"/>
            <a:ext cx="172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07D1F"/>
                </a:solidFill>
              </a:rPr>
              <a:t>Personalized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D2CA9-D732-A57D-0F80-6FC4541164D6}"/>
              </a:ext>
            </a:extLst>
          </p:cNvPr>
          <p:cNvSpPr txBox="1"/>
          <p:nvPr/>
        </p:nvSpPr>
        <p:spPr>
          <a:xfrm>
            <a:off x="4356865" y="4703302"/>
            <a:ext cx="1373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07D1F"/>
                </a:solidFill>
              </a:rPr>
              <a:t>Industrial Automation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4C57EE-3D24-D04E-8667-772BE48F3992}"/>
              </a:ext>
            </a:extLst>
          </p:cNvPr>
          <p:cNvSpPr txBox="1"/>
          <p:nvPr/>
        </p:nvSpPr>
        <p:spPr>
          <a:xfrm>
            <a:off x="4056949" y="6068363"/>
            <a:ext cx="1373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07D1F"/>
                </a:solidFill>
              </a:rPr>
              <a:t>Robotics Control</a:t>
            </a:r>
          </a:p>
        </p:txBody>
      </p:sp>
    </p:spTree>
    <p:extLst>
      <p:ext uri="{BB962C8B-B14F-4D97-AF65-F5344CB8AC3E}">
        <p14:creationId xmlns:p14="http://schemas.microsoft.com/office/powerpoint/2010/main" val="13668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C29CE-CA40-7A14-8B7A-A6032985B4E2}"/>
              </a:ext>
            </a:extLst>
          </p:cNvPr>
          <p:cNvSpPr txBox="1"/>
          <p:nvPr/>
        </p:nvSpPr>
        <p:spPr>
          <a:xfrm>
            <a:off x="0" y="662926"/>
            <a:ext cx="7681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LU" sz="2000" dirty="0"/>
              <a:t>Supervised learning: the algorithm is trained on a labeled dataset;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U" sz="2000" dirty="0"/>
              <a:t>The each input data point is paired with the correct output;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F5F8C7-58BB-DF43-7980-2C1113728B22}"/>
              </a:ext>
            </a:extLst>
          </p:cNvPr>
          <p:cNvGrpSpPr/>
          <p:nvPr/>
        </p:nvGrpSpPr>
        <p:grpSpPr>
          <a:xfrm>
            <a:off x="742358" y="1592030"/>
            <a:ext cx="10707283" cy="4707854"/>
            <a:chOff x="213979" y="1564735"/>
            <a:chExt cx="10707283" cy="470785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E198D76-3C46-2CE5-29E3-0E1FF63858FD}"/>
                </a:ext>
              </a:extLst>
            </p:cNvPr>
            <p:cNvSpPr/>
            <p:nvPr/>
          </p:nvSpPr>
          <p:spPr>
            <a:xfrm>
              <a:off x="213979" y="1995311"/>
              <a:ext cx="2240814" cy="200704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71E8C4-FAC2-245F-40D3-97536ACEE086}"/>
                </a:ext>
              </a:extLst>
            </p:cNvPr>
            <p:cNvGrpSpPr/>
            <p:nvPr/>
          </p:nvGrpSpPr>
          <p:grpSpPr>
            <a:xfrm>
              <a:off x="457198" y="1564735"/>
              <a:ext cx="1754377" cy="2293780"/>
              <a:chOff x="457198" y="1564735"/>
              <a:chExt cx="1754377" cy="2293780"/>
            </a:xfrm>
          </p:grpSpPr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7F8514CA-8181-9795-838F-745A951B0ED5}"/>
                  </a:ext>
                </a:extLst>
              </p:cNvPr>
              <p:cNvSpPr/>
              <p:nvPr/>
            </p:nvSpPr>
            <p:spPr>
              <a:xfrm>
                <a:off x="962246" y="2629502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D9DF9E-5522-45B3-B80D-DDB15781C9BB}"/>
                  </a:ext>
                </a:extLst>
              </p:cNvPr>
              <p:cNvSpPr/>
              <p:nvPr/>
            </p:nvSpPr>
            <p:spPr>
              <a:xfrm>
                <a:off x="510361" y="2999486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E214850-4167-4863-F6E4-26314BCB36FE}"/>
                  </a:ext>
                </a:extLst>
              </p:cNvPr>
              <p:cNvSpPr/>
              <p:nvPr/>
            </p:nvSpPr>
            <p:spPr>
              <a:xfrm>
                <a:off x="1414131" y="2933860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0" name="5-point Star 9">
                <a:extLst>
                  <a:ext uri="{FF2B5EF4-FFF2-40B4-BE49-F238E27FC236}">
                    <a16:creationId xmlns:a16="http://schemas.microsoft.com/office/drawing/2014/main" id="{182C0914-9289-C3A0-A8D6-535235734CE3}"/>
                  </a:ext>
                </a:extLst>
              </p:cNvPr>
              <p:cNvSpPr/>
              <p:nvPr/>
            </p:nvSpPr>
            <p:spPr>
              <a:xfrm>
                <a:off x="1334386" y="2423498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1" name="5-point Star 10">
                <a:extLst>
                  <a:ext uri="{FF2B5EF4-FFF2-40B4-BE49-F238E27FC236}">
                    <a16:creationId xmlns:a16="http://schemas.microsoft.com/office/drawing/2014/main" id="{B5CE3E14-A2BD-5455-9CC4-47B81165AD33}"/>
                  </a:ext>
                </a:extLst>
              </p:cNvPr>
              <p:cNvSpPr/>
              <p:nvPr/>
            </p:nvSpPr>
            <p:spPr>
              <a:xfrm>
                <a:off x="1796905" y="2364639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2" name="5-point Star 11">
                <a:extLst>
                  <a:ext uri="{FF2B5EF4-FFF2-40B4-BE49-F238E27FC236}">
                    <a16:creationId xmlns:a16="http://schemas.microsoft.com/office/drawing/2014/main" id="{209DBD1D-9AFC-FD00-6CB3-66BA45B380B4}"/>
                  </a:ext>
                </a:extLst>
              </p:cNvPr>
              <p:cNvSpPr/>
              <p:nvPr/>
            </p:nvSpPr>
            <p:spPr>
              <a:xfrm>
                <a:off x="457198" y="2306911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88997A42-284A-77F6-41D0-E1DA8B3F5438}"/>
                  </a:ext>
                </a:extLst>
              </p:cNvPr>
              <p:cNvSpPr/>
              <p:nvPr/>
            </p:nvSpPr>
            <p:spPr>
              <a:xfrm>
                <a:off x="1095152" y="3184152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6D7C9C0-056A-553C-CB7C-5CCB0FBD766F}"/>
                  </a:ext>
                </a:extLst>
              </p:cNvPr>
              <p:cNvSpPr/>
              <p:nvPr/>
            </p:nvSpPr>
            <p:spPr>
              <a:xfrm>
                <a:off x="1775638" y="3244334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E69C8C-D333-423D-948C-E634F3691324}"/>
                  </a:ext>
                </a:extLst>
              </p:cNvPr>
              <p:cNvSpPr/>
              <p:nvPr/>
            </p:nvSpPr>
            <p:spPr>
              <a:xfrm>
                <a:off x="574155" y="3489183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E1EDF5-7D78-9116-237C-BF3948E140A5}"/>
                  </a:ext>
                </a:extLst>
              </p:cNvPr>
              <p:cNvSpPr txBox="1"/>
              <p:nvPr/>
            </p:nvSpPr>
            <p:spPr>
              <a:xfrm>
                <a:off x="592099" y="1564735"/>
                <a:ext cx="1484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Labeled data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065A9E0-5C4F-C653-EE1F-E7173B8A9E20}"/>
                </a:ext>
              </a:extLst>
            </p:cNvPr>
            <p:cNvGrpSpPr/>
            <p:nvPr/>
          </p:nvGrpSpPr>
          <p:grpSpPr>
            <a:xfrm>
              <a:off x="213979" y="4568844"/>
              <a:ext cx="2240814" cy="1496269"/>
              <a:chOff x="213979" y="4568844"/>
              <a:chExt cx="2240814" cy="149626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7D42B6F-A697-4664-6820-4CC9226D8AF7}"/>
                  </a:ext>
                </a:extLst>
              </p:cNvPr>
              <p:cNvGrpSpPr/>
              <p:nvPr/>
            </p:nvGrpSpPr>
            <p:grpSpPr>
              <a:xfrm>
                <a:off x="213979" y="4639660"/>
                <a:ext cx="2240814" cy="1425453"/>
                <a:chOff x="233916" y="4167273"/>
                <a:chExt cx="2240814" cy="1425453"/>
              </a:xfrm>
            </p:grpSpPr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9B190776-B8DA-62CB-C639-71AFF8AFEE6D}"/>
                    </a:ext>
                  </a:extLst>
                </p:cNvPr>
                <p:cNvSpPr/>
                <p:nvPr/>
              </p:nvSpPr>
              <p:spPr>
                <a:xfrm>
                  <a:off x="1850069" y="4507804"/>
                  <a:ext cx="361507" cy="369332"/>
                </a:xfrm>
                <a:prstGeom prst="triangl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3B48512-7367-22E0-AF51-585ABABE595B}"/>
                    </a:ext>
                  </a:extLst>
                </p:cNvPr>
                <p:cNvSpPr/>
                <p:nvPr/>
              </p:nvSpPr>
              <p:spPr>
                <a:xfrm>
                  <a:off x="470643" y="5126897"/>
                  <a:ext cx="361507" cy="369332"/>
                </a:xfrm>
                <a:prstGeom prst="ellips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20" name="5-point Star 19">
                  <a:extLst>
                    <a:ext uri="{FF2B5EF4-FFF2-40B4-BE49-F238E27FC236}">
                      <a16:creationId xmlns:a16="http://schemas.microsoft.com/office/drawing/2014/main" id="{9074655E-5FF4-746E-AAD8-F8BA24FA6AE0}"/>
                    </a:ext>
                  </a:extLst>
                </p:cNvPr>
                <p:cNvSpPr/>
                <p:nvPr/>
              </p:nvSpPr>
              <p:spPr>
                <a:xfrm>
                  <a:off x="919716" y="4427010"/>
                  <a:ext cx="414670" cy="369333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C09FAC1-0971-6C71-1673-687230CDD1FE}"/>
                    </a:ext>
                  </a:extLst>
                </p:cNvPr>
                <p:cNvSpPr/>
                <p:nvPr/>
              </p:nvSpPr>
              <p:spPr>
                <a:xfrm>
                  <a:off x="1473116" y="5137013"/>
                  <a:ext cx="361507" cy="369332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89FC069-FD08-1E1E-3D20-8BD118C7FDED}"/>
                    </a:ext>
                  </a:extLst>
                </p:cNvPr>
                <p:cNvSpPr/>
                <p:nvPr/>
              </p:nvSpPr>
              <p:spPr>
                <a:xfrm>
                  <a:off x="233916" y="4170116"/>
                  <a:ext cx="2240814" cy="1422610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DEAD9-2651-D325-7CA1-B7E52AA6BF7B}"/>
                    </a:ext>
                  </a:extLst>
                </p:cNvPr>
                <p:cNvSpPr txBox="1"/>
                <p:nvPr/>
              </p:nvSpPr>
              <p:spPr>
                <a:xfrm>
                  <a:off x="1503186" y="4167273"/>
                  <a:ext cx="9348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LU" dirty="0"/>
                    <a:t>triangle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E43571-99AE-B557-4B54-DBF65F6B6310}"/>
                    </a:ext>
                  </a:extLst>
                </p:cNvPr>
                <p:cNvSpPr txBox="1"/>
                <p:nvPr/>
              </p:nvSpPr>
              <p:spPr>
                <a:xfrm>
                  <a:off x="1216858" y="4812915"/>
                  <a:ext cx="8740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LU" dirty="0"/>
                    <a:t>square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B08C69-0EAF-5E69-A0CE-71845BE76E70}"/>
                    </a:ext>
                  </a:extLst>
                </p:cNvPr>
                <p:cNvSpPr txBox="1"/>
                <p:nvPr/>
              </p:nvSpPr>
              <p:spPr>
                <a:xfrm>
                  <a:off x="285262" y="4796343"/>
                  <a:ext cx="737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LU" dirty="0"/>
                    <a:t>circle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E7C552-FB69-87E6-9D5F-9B93669246E2}"/>
                  </a:ext>
                </a:extLst>
              </p:cNvPr>
              <p:cNvSpPr txBox="1"/>
              <p:nvPr/>
            </p:nvSpPr>
            <p:spPr>
              <a:xfrm>
                <a:off x="857824" y="4568844"/>
                <a:ext cx="570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LU" dirty="0"/>
                  <a:t>tar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581C8A-A97C-4E4A-192C-E8A02801C781}"/>
                </a:ext>
              </a:extLst>
            </p:cNvPr>
            <p:cNvSpPr txBox="1"/>
            <p:nvPr/>
          </p:nvSpPr>
          <p:spPr>
            <a:xfrm>
              <a:off x="889685" y="4275824"/>
              <a:ext cx="849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Labels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537360-81BC-987A-730E-F6A6249E169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454793" y="2998834"/>
              <a:ext cx="1919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8B086726-72CD-8BD8-514E-76275F167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3196" y="3553484"/>
              <a:ext cx="1901096" cy="1862025"/>
            </a:xfrm>
            <a:prstGeom prst="bentConnector3">
              <a:avLst>
                <a:gd name="adj1" fmla="val 12301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25FFB9-074A-D27B-D19C-D980210D82EC}"/>
                </a:ext>
              </a:extLst>
            </p:cNvPr>
            <p:cNvSpPr/>
            <p:nvPr/>
          </p:nvSpPr>
          <p:spPr>
            <a:xfrm>
              <a:off x="4429368" y="2571557"/>
              <a:ext cx="1507524" cy="146327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55" name="Picture 54" descr="A black and white computer chip&#10;&#10;AI-generated content may be incorrect.">
              <a:extLst>
                <a:ext uri="{FF2B5EF4-FFF2-40B4-BE49-F238E27FC236}">
                  <a16:creationId xmlns:a16="http://schemas.microsoft.com/office/drawing/2014/main" id="{E04F6F0D-8688-B5B2-E4B8-768A9438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6705638" y="2816833"/>
              <a:ext cx="1008000" cy="1008000"/>
            </a:xfrm>
            <a:prstGeom prst="rect">
              <a:avLst/>
            </a:prstGeom>
          </p:spPr>
        </p:pic>
        <p:pic>
          <p:nvPicPr>
            <p:cNvPr id="59" name="Picture 58" descr="A close-up of a couple of gears&#10;&#10;AI-generated content may be incorrect.">
              <a:extLst>
                <a:ext uri="{FF2B5EF4-FFF2-40B4-BE49-F238E27FC236}">
                  <a16:creationId xmlns:a16="http://schemas.microsoft.com/office/drawing/2014/main" id="{531E30E1-A60C-1A99-29DF-677CB40C6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6773" y="2816833"/>
              <a:ext cx="1033412" cy="1008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8C4EE9-F24E-6AB7-DD8A-1C75F2F568ED}"/>
                </a:ext>
              </a:extLst>
            </p:cNvPr>
            <p:cNvSpPr txBox="1"/>
            <p:nvPr/>
          </p:nvSpPr>
          <p:spPr>
            <a:xfrm>
              <a:off x="4373260" y="4126514"/>
              <a:ext cx="1619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Model Training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677128-90AC-B971-58EE-505879E81CEB}"/>
                </a:ext>
              </a:extLst>
            </p:cNvPr>
            <p:cNvSpPr txBox="1"/>
            <p:nvPr/>
          </p:nvSpPr>
          <p:spPr>
            <a:xfrm>
              <a:off x="6609441" y="2308486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Prediction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23A74D-B18A-ED88-F047-6DA4A0F92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384" y="2317326"/>
              <a:ext cx="0" cy="18196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2CDD221-F464-9AA5-E38F-0D7AD533324D}"/>
                </a:ext>
              </a:extLst>
            </p:cNvPr>
            <p:cNvCxnSpPr>
              <a:cxnSpLocks/>
            </p:cNvCxnSpPr>
            <p:nvPr/>
          </p:nvCxnSpPr>
          <p:spPr>
            <a:xfrm>
              <a:off x="8361384" y="2317326"/>
              <a:ext cx="5322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48BD40-010C-ED38-9BFB-ED6C326510B5}"/>
                </a:ext>
              </a:extLst>
            </p:cNvPr>
            <p:cNvCxnSpPr>
              <a:cxnSpLocks/>
            </p:cNvCxnSpPr>
            <p:nvPr/>
          </p:nvCxnSpPr>
          <p:spPr>
            <a:xfrm>
              <a:off x="8363581" y="3029401"/>
              <a:ext cx="5759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D890D05-50CE-0946-162B-C881BA138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4945" y="4134696"/>
              <a:ext cx="573205" cy="5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51767AF-1AA7-3798-3A25-ED8480B61A04}"/>
                </a:ext>
              </a:extLst>
            </p:cNvPr>
            <p:cNvGrpSpPr/>
            <p:nvPr/>
          </p:nvGrpSpPr>
          <p:grpSpPr>
            <a:xfrm>
              <a:off x="6096000" y="5013359"/>
              <a:ext cx="2240814" cy="770591"/>
              <a:chOff x="6096000" y="5294521"/>
              <a:chExt cx="2240814" cy="770591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BD5B707C-1592-A084-D38D-21A2BB0CD036}"/>
                  </a:ext>
                </a:extLst>
              </p:cNvPr>
              <p:cNvSpPr/>
              <p:nvPr/>
            </p:nvSpPr>
            <p:spPr>
              <a:xfrm>
                <a:off x="6096000" y="5294521"/>
                <a:ext cx="2240814" cy="770591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58EA1B4-C63E-91D6-AC9C-6E569A9E834F}"/>
                  </a:ext>
                </a:extLst>
              </p:cNvPr>
              <p:cNvSpPr/>
              <p:nvPr/>
            </p:nvSpPr>
            <p:spPr>
              <a:xfrm>
                <a:off x="6273103" y="5610231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81" name="5-point Star 80">
                <a:extLst>
                  <a:ext uri="{FF2B5EF4-FFF2-40B4-BE49-F238E27FC236}">
                    <a16:creationId xmlns:a16="http://schemas.microsoft.com/office/drawing/2014/main" id="{E068E7E1-CADE-DC44-8B24-38322CF76C8A}"/>
                  </a:ext>
                </a:extLst>
              </p:cNvPr>
              <p:cNvSpPr/>
              <p:nvPr/>
            </p:nvSpPr>
            <p:spPr>
              <a:xfrm>
                <a:off x="6771469" y="5349523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397223-9D4C-13D3-9957-AD0FF49242B2}"/>
                  </a:ext>
                </a:extLst>
              </p:cNvPr>
              <p:cNvSpPr/>
              <p:nvPr/>
            </p:nvSpPr>
            <p:spPr>
              <a:xfrm>
                <a:off x="7294712" y="5599284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821B33CC-D9F4-B7A2-EAAE-435252C7EECF}"/>
                  </a:ext>
                </a:extLst>
              </p:cNvPr>
              <p:cNvSpPr/>
              <p:nvPr/>
            </p:nvSpPr>
            <p:spPr>
              <a:xfrm>
                <a:off x="7809834" y="5365774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B53ED0-8B80-3F19-19EA-F37F5C021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084" y="3947214"/>
              <a:ext cx="0" cy="10745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5DDBE5-3B7F-5CA6-4455-95C025766EC5}"/>
                </a:ext>
              </a:extLst>
            </p:cNvPr>
            <p:cNvSpPr txBox="1"/>
            <p:nvPr/>
          </p:nvSpPr>
          <p:spPr>
            <a:xfrm>
              <a:off x="6655126" y="5903257"/>
              <a:ext cx="1109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Test Data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4F41B65-1BFB-A192-5A63-6D11950A7DE0}"/>
                </a:ext>
              </a:extLst>
            </p:cNvPr>
            <p:cNvGrpSpPr/>
            <p:nvPr/>
          </p:nvGrpSpPr>
          <p:grpSpPr>
            <a:xfrm rot="5400000">
              <a:off x="8477128" y="2859039"/>
              <a:ext cx="2240814" cy="770591"/>
              <a:chOff x="6096000" y="5294521"/>
              <a:chExt cx="2240814" cy="770591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59D02F1B-E6F1-B0C3-F970-AD3F723DA66A}"/>
                  </a:ext>
                </a:extLst>
              </p:cNvPr>
              <p:cNvSpPr/>
              <p:nvPr/>
            </p:nvSpPr>
            <p:spPr>
              <a:xfrm>
                <a:off x="6096000" y="5294521"/>
                <a:ext cx="2240814" cy="770591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F1FE176-8F57-14D6-4E9A-893D5D7DBEF9}"/>
                  </a:ext>
                </a:extLst>
              </p:cNvPr>
              <p:cNvSpPr/>
              <p:nvPr/>
            </p:nvSpPr>
            <p:spPr>
              <a:xfrm>
                <a:off x="6273103" y="5610231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91" name="5-point Star 90">
                <a:extLst>
                  <a:ext uri="{FF2B5EF4-FFF2-40B4-BE49-F238E27FC236}">
                    <a16:creationId xmlns:a16="http://schemas.microsoft.com/office/drawing/2014/main" id="{2E21CCAA-D5D8-3BC2-09E0-98356D253FD3}"/>
                  </a:ext>
                </a:extLst>
              </p:cNvPr>
              <p:cNvSpPr/>
              <p:nvPr/>
            </p:nvSpPr>
            <p:spPr>
              <a:xfrm>
                <a:off x="6771469" y="5349523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B1D980A-FBCC-0EFF-28FF-F711F65838D1}"/>
                  </a:ext>
                </a:extLst>
              </p:cNvPr>
              <p:cNvSpPr/>
              <p:nvPr/>
            </p:nvSpPr>
            <p:spPr>
              <a:xfrm>
                <a:off x="7294712" y="5599284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74833D6A-8843-D214-D783-E00381E33B9F}"/>
                  </a:ext>
                </a:extLst>
              </p:cNvPr>
              <p:cNvSpPr/>
              <p:nvPr/>
            </p:nvSpPr>
            <p:spPr>
              <a:xfrm>
                <a:off x="7809834" y="5365774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1B6B7D9-ADA9-5A72-EC8E-B657B736D1A8}"/>
                </a:ext>
              </a:extLst>
            </p:cNvPr>
            <p:cNvSpPr txBox="1"/>
            <p:nvPr/>
          </p:nvSpPr>
          <p:spPr>
            <a:xfrm>
              <a:off x="10032187" y="2844735"/>
              <a:ext cx="570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</a:t>
              </a:r>
              <a:r>
                <a:rPr lang="en-LU" dirty="0"/>
                <a:t>tar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A167CA9-8A05-C99B-88EF-1ECDBC3514F6}"/>
                </a:ext>
              </a:extLst>
            </p:cNvPr>
            <p:cNvSpPr txBox="1"/>
            <p:nvPr/>
          </p:nvSpPr>
          <p:spPr>
            <a:xfrm>
              <a:off x="9982831" y="3320833"/>
              <a:ext cx="737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circle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F92890-C339-518E-C7FB-4E07F5400BBA}"/>
                </a:ext>
              </a:extLst>
            </p:cNvPr>
            <p:cNvSpPr txBox="1"/>
            <p:nvPr/>
          </p:nvSpPr>
          <p:spPr>
            <a:xfrm>
              <a:off x="9983592" y="2312797"/>
              <a:ext cx="874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square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C25014-C650-176F-A680-A05751F44CD3}"/>
                </a:ext>
              </a:extLst>
            </p:cNvPr>
            <p:cNvSpPr txBox="1"/>
            <p:nvPr/>
          </p:nvSpPr>
          <p:spPr>
            <a:xfrm>
              <a:off x="9986391" y="380654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triangle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EDDEFB1-5A84-F89D-9129-6967784761EF}"/>
                </a:ext>
              </a:extLst>
            </p:cNvPr>
            <p:cNvCxnSpPr>
              <a:cxnSpLocks/>
            </p:cNvCxnSpPr>
            <p:nvPr/>
          </p:nvCxnSpPr>
          <p:spPr>
            <a:xfrm>
              <a:off x="5947477" y="3303192"/>
              <a:ext cx="6619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4BF9345-0DDA-C4FF-B62E-B362EFE65419}"/>
              </a:ext>
            </a:extLst>
          </p:cNvPr>
          <p:cNvSpPr txBox="1"/>
          <p:nvPr/>
        </p:nvSpPr>
        <p:spPr>
          <a:xfrm>
            <a:off x="9680920" y="167989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Output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765B4A-AB90-20D1-88B1-6A62C6FEFBAD}"/>
              </a:ext>
            </a:extLst>
          </p:cNvPr>
          <p:cNvCxnSpPr>
            <a:cxnSpLocks/>
          </p:cNvCxnSpPr>
          <p:nvPr/>
        </p:nvCxnSpPr>
        <p:spPr>
          <a:xfrm>
            <a:off x="8891959" y="3561253"/>
            <a:ext cx="575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3A88B4-F307-510E-1434-66C82173A91A}"/>
              </a:ext>
            </a:extLst>
          </p:cNvPr>
          <p:cNvCxnSpPr>
            <a:cxnSpLocks/>
          </p:cNvCxnSpPr>
          <p:nvPr/>
        </p:nvCxnSpPr>
        <p:spPr>
          <a:xfrm>
            <a:off x="8242017" y="3347685"/>
            <a:ext cx="66196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73CE0D7-0961-A096-C114-088F87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6</a:t>
            </a:fld>
            <a:endParaRPr lang="en-L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35559-BD85-6AAC-D6AC-8522AB79AB54}"/>
              </a:ext>
            </a:extLst>
          </p:cNvPr>
          <p:cNvSpPr txBox="1"/>
          <p:nvPr/>
        </p:nvSpPr>
        <p:spPr>
          <a:xfrm>
            <a:off x="0" y="85716"/>
            <a:ext cx="303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89014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69A58A5A-3FC4-5F51-BEAE-47728B37ACDA}"/>
              </a:ext>
            </a:extLst>
          </p:cNvPr>
          <p:cNvGrpSpPr/>
          <p:nvPr/>
        </p:nvGrpSpPr>
        <p:grpSpPr>
          <a:xfrm>
            <a:off x="479121" y="1539396"/>
            <a:ext cx="9415556" cy="3750713"/>
            <a:chOff x="742358" y="1487723"/>
            <a:chExt cx="9415556" cy="37507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1F7634-A437-5C36-865B-98C34BE8DE11}"/>
                </a:ext>
              </a:extLst>
            </p:cNvPr>
            <p:cNvGrpSpPr/>
            <p:nvPr/>
          </p:nvGrpSpPr>
          <p:grpSpPr>
            <a:xfrm>
              <a:off x="742358" y="1487723"/>
              <a:ext cx="9415556" cy="3750713"/>
              <a:chOff x="213979" y="1537700"/>
              <a:chExt cx="9415556" cy="3750713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F5AB2BD-8D7B-A262-6DD0-2384F0EB27E9}"/>
                  </a:ext>
                </a:extLst>
              </p:cNvPr>
              <p:cNvSpPr/>
              <p:nvPr/>
            </p:nvSpPr>
            <p:spPr>
              <a:xfrm>
                <a:off x="213979" y="1995311"/>
                <a:ext cx="2240814" cy="3018048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B51333E-6095-6A00-1B6D-399AA4B14F48}"/>
                  </a:ext>
                </a:extLst>
              </p:cNvPr>
              <p:cNvGrpSpPr/>
              <p:nvPr/>
            </p:nvGrpSpPr>
            <p:grpSpPr>
              <a:xfrm>
                <a:off x="457198" y="1537700"/>
                <a:ext cx="1770049" cy="2949426"/>
                <a:chOff x="457198" y="1537700"/>
                <a:chExt cx="1770049" cy="2949426"/>
              </a:xfrm>
            </p:grpSpPr>
            <p:sp>
              <p:nvSpPr>
                <p:cNvPr id="49" name="Triangle 48">
                  <a:extLst>
                    <a:ext uri="{FF2B5EF4-FFF2-40B4-BE49-F238E27FC236}">
                      <a16:creationId xmlns:a16="http://schemas.microsoft.com/office/drawing/2014/main" id="{47BA67C5-075E-5FD4-B9F9-85DF4547A771}"/>
                    </a:ext>
                  </a:extLst>
                </p:cNvPr>
                <p:cNvSpPr/>
                <p:nvPr/>
              </p:nvSpPr>
              <p:spPr>
                <a:xfrm>
                  <a:off x="962246" y="2704920"/>
                  <a:ext cx="361507" cy="369332"/>
                </a:xfrm>
                <a:prstGeom prst="triangl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1D3EA4D-18A4-7544-C2B4-F4CCC2256BB8}"/>
                    </a:ext>
                  </a:extLst>
                </p:cNvPr>
                <p:cNvSpPr/>
                <p:nvPr/>
              </p:nvSpPr>
              <p:spPr>
                <a:xfrm>
                  <a:off x="510361" y="3074904"/>
                  <a:ext cx="361507" cy="369332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DBACAF2-27A5-6466-FFF6-4748091B970E}"/>
                    </a:ext>
                  </a:extLst>
                </p:cNvPr>
                <p:cNvSpPr/>
                <p:nvPr/>
              </p:nvSpPr>
              <p:spPr>
                <a:xfrm>
                  <a:off x="1414131" y="3009278"/>
                  <a:ext cx="361507" cy="369332"/>
                </a:xfrm>
                <a:prstGeom prst="ellips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 dirty="0"/>
                </a:p>
              </p:txBody>
            </p:sp>
            <p:sp>
              <p:nvSpPr>
                <p:cNvPr id="52" name="5-point Star 51">
                  <a:extLst>
                    <a:ext uri="{FF2B5EF4-FFF2-40B4-BE49-F238E27FC236}">
                      <a16:creationId xmlns:a16="http://schemas.microsoft.com/office/drawing/2014/main" id="{6535D5FF-2773-10AD-D786-B52F1C6254D5}"/>
                    </a:ext>
                  </a:extLst>
                </p:cNvPr>
                <p:cNvSpPr/>
                <p:nvPr/>
              </p:nvSpPr>
              <p:spPr>
                <a:xfrm>
                  <a:off x="1334386" y="2498916"/>
                  <a:ext cx="414670" cy="369333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3" name="5-point Star 52">
                  <a:extLst>
                    <a:ext uri="{FF2B5EF4-FFF2-40B4-BE49-F238E27FC236}">
                      <a16:creationId xmlns:a16="http://schemas.microsoft.com/office/drawing/2014/main" id="{B37C0230-9241-7551-A34A-719A3F08F510}"/>
                    </a:ext>
                  </a:extLst>
                </p:cNvPr>
                <p:cNvSpPr/>
                <p:nvPr/>
              </p:nvSpPr>
              <p:spPr>
                <a:xfrm>
                  <a:off x="1812577" y="2162745"/>
                  <a:ext cx="414670" cy="369333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4" name="5-point Star 53">
                  <a:extLst>
                    <a:ext uri="{FF2B5EF4-FFF2-40B4-BE49-F238E27FC236}">
                      <a16:creationId xmlns:a16="http://schemas.microsoft.com/office/drawing/2014/main" id="{779E4BA4-7972-E463-DDE8-9A50B11EA6F3}"/>
                    </a:ext>
                  </a:extLst>
                </p:cNvPr>
                <p:cNvSpPr/>
                <p:nvPr/>
              </p:nvSpPr>
              <p:spPr>
                <a:xfrm>
                  <a:off x="457198" y="2382329"/>
                  <a:ext cx="414670" cy="369333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 dirty="0"/>
                </a:p>
              </p:txBody>
            </p:sp>
            <p:sp>
              <p:nvSpPr>
                <p:cNvPr id="55" name="Triangle 54">
                  <a:extLst>
                    <a:ext uri="{FF2B5EF4-FFF2-40B4-BE49-F238E27FC236}">
                      <a16:creationId xmlns:a16="http://schemas.microsoft.com/office/drawing/2014/main" id="{9F1BF417-5B50-2241-63F9-49839109A5C9}"/>
                    </a:ext>
                  </a:extLst>
                </p:cNvPr>
                <p:cNvSpPr/>
                <p:nvPr/>
              </p:nvSpPr>
              <p:spPr>
                <a:xfrm>
                  <a:off x="1095152" y="3259570"/>
                  <a:ext cx="361507" cy="369332"/>
                </a:xfrm>
                <a:prstGeom prst="triangl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FBD909A-070C-0881-CDEA-CFC8C0378139}"/>
                    </a:ext>
                  </a:extLst>
                </p:cNvPr>
                <p:cNvSpPr/>
                <p:nvPr/>
              </p:nvSpPr>
              <p:spPr>
                <a:xfrm>
                  <a:off x="1775638" y="4117794"/>
                  <a:ext cx="361507" cy="369332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4495B7-113A-4204-0DC9-955F6F4173D2}"/>
                    </a:ext>
                  </a:extLst>
                </p:cNvPr>
                <p:cNvSpPr/>
                <p:nvPr/>
              </p:nvSpPr>
              <p:spPr>
                <a:xfrm>
                  <a:off x="574155" y="3489183"/>
                  <a:ext cx="361507" cy="369332"/>
                </a:xfrm>
                <a:prstGeom prst="ellips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0C230AD-83E5-FCFD-DEE1-07C4AC2AE931}"/>
                    </a:ext>
                  </a:extLst>
                </p:cNvPr>
                <p:cNvSpPr txBox="1"/>
                <p:nvPr/>
              </p:nvSpPr>
              <p:spPr>
                <a:xfrm>
                  <a:off x="482885" y="1537700"/>
                  <a:ext cx="1709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LU" dirty="0"/>
                    <a:t>Unlabeled data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1FBA07E-5E63-AD7D-0AC3-2F9F1FE35BB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2454793" y="3504335"/>
                <a:ext cx="72325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F19C96C-0827-03B1-D5FB-2C5F899005A2}"/>
                  </a:ext>
                </a:extLst>
              </p:cNvPr>
              <p:cNvSpPr/>
              <p:nvPr/>
            </p:nvSpPr>
            <p:spPr>
              <a:xfrm>
                <a:off x="3201960" y="2712602"/>
                <a:ext cx="1507524" cy="146327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13" name="Picture 12" descr="A close-up of a couple of gears&#10;&#10;AI-generated content may be incorrect.">
                <a:extLst>
                  <a:ext uri="{FF2B5EF4-FFF2-40B4-BE49-F238E27FC236}">
                    <a16:creationId xmlns:a16="http://schemas.microsoft.com/office/drawing/2014/main" id="{2DC3F28B-7EE9-3E35-F438-0CDF4DCE9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54423" y="2930632"/>
                <a:ext cx="1033412" cy="1008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EEFB45-A06D-2FBD-CB3A-FBEEDFA831FE}"/>
                  </a:ext>
                </a:extLst>
              </p:cNvPr>
              <p:cNvSpPr txBox="1"/>
              <p:nvPr/>
            </p:nvSpPr>
            <p:spPr>
              <a:xfrm>
                <a:off x="3145165" y="4266364"/>
                <a:ext cx="1547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Interpretation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D8BB5C-629E-B363-B80D-6FCBC27D9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562" y="4014080"/>
                <a:ext cx="1015973" cy="12743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9EDEBB-6E23-C2E8-7A24-C46A5951D5A8}"/>
                </a:ext>
              </a:extLst>
            </p:cNvPr>
            <p:cNvGrpSpPr/>
            <p:nvPr/>
          </p:nvGrpSpPr>
          <p:grpSpPr>
            <a:xfrm>
              <a:off x="1159877" y="2256935"/>
              <a:ext cx="8239582" cy="2667223"/>
              <a:chOff x="1159877" y="2256935"/>
              <a:chExt cx="8239582" cy="266722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38286B-96C7-E4CE-9E61-A4F078D059AE}"/>
                  </a:ext>
                </a:extLst>
              </p:cNvPr>
              <p:cNvSpPr/>
              <p:nvPr/>
            </p:nvSpPr>
            <p:spPr>
              <a:xfrm>
                <a:off x="2456417" y="3130956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25BC5D6-BE64-837D-0C37-D7DD7DE94EF7}"/>
                  </a:ext>
                </a:extLst>
              </p:cNvPr>
              <p:cNvSpPr/>
              <p:nvPr/>
            </p:nvSpPr>
            <p:spPr>
              <a:xfrm>
                <a:off x="1159877" y="4297489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F7E6A1F1-9E8E-C57E-4AE7-4E791E25ACF0}"/>
                  </a:ext>
                </a:extLst>
              </p:cNvPr>
              <p:cNvSpPr/>
              <p:nvPr/>
            </p:nvSpPr>
            <p:spPr>
              <a:xfrm>
                <a:off x="1775931" y="3855168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4" name="5-point Star 63">
                <a:extLst>
                  <a:ext uri="{FF2B5EF4-FFF2-40B4-BE49-F238E27FC236}">
                    <a16:creationId xmlns:a16="http://schemas.microsoft.com/office/drawing/2014/main" id="{983A7C74-C90B-CFAA-4758-012502F7D2CC}"/>
                  </a:ext>
                </a:extLst>
              </p:cNvPr>
              <p:cNvSpPr/>
              <p:nvPr/>
            </p:nvSpPr>
            <p:spPr>
              <a:xfrm>
                <a:off x="1865039" y="4554825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6597C0D-8F89-A197-7E9B-21A29EEA55C7}"/>
                  </a:ext>
                </a:extLst>
              </p:cNvPr>
              <p:cNvSpPr/>
              <p:nvPr/>
            </p:nvSpPr>
            <p:spPr>
              <a:xfrm>
                <a:off x="2081262" y="3536638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pic>
            <p:nvPicPr>
              <p:cNvPr id="70" name="Picture 6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3E517AD-A8BB-C294-9BD7-2A55B1395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953458" y="2762198"/>
                <a:ext cx="1264123" cy="1264123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1842AC4-E5BF-AF1B-3962-5DCE219D6FBD}"/>
                  </a:ext>
                </a:extLst>
              </p:cNvPr>
              <p:cNvSpPr/>
              <p:nvPr/>
            </p:nvSpPr>
            <p:spPr>
              <a:xfrm>
                <a:off x="5824947" y="2662625"/>
                <a:ext cx="1507524" cy="146327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F440AD1-7CFF-687C-B637-1E1D3F12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7863" y="3426238"/>
                <a:ext cx="57936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12B2BE2-4396-5CE9-1926-755DD0065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2471" y="3394259"/>
                <a:ext cx="57936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D099B0E-60FE-D9D4-D235-7CE2AC1FE83C}"/>
                  </a:ext>
                </a:extLst>
              </p:cNvPr>
              <p:cNvSpPr/>
              <p:nvPr/>
            </p:nvSpPr>
            <p:spPr>
              <a:xfrm>
                <a:off x="7891935" y="2662625"/>
                <a:ext cx="1507524" cy="146327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8" name="Picture 77" descr="A close-up of a couple of gears&#10;&#10;AI-generated content may be incorrect.">
                <a:extLst>
                  <a:ext uri="{FF2B5EF4-FFF2-40B4-BE49-F238E27FC236}">
                    <a16:creationId xmlns:a16="http://schemas.microsoft.com/office/drawing/2014/main" id="{63106A3F-3BEC-022F-E30A-7A7D5EE19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44398" y="2880655"/>
                <a:ext cx="1033412" cy="1008000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D2944E-B573-34B3-AB06-CB1E10300029}"/>
                  </a:ext>
                </a:extLst>
              </p:cNvPr>
              <p:cNvSpPr txBox="1"/>
              <p:nvPr/>
            </p:nvSpPr>
            <p:spPr>
              <a:xfrm>
                <a:off x="5948600" y="2256935"/>
                <a:ext cx="1260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Algorithms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D2AEADF-C872-6D58-0C67-7381CA3BBFDA}"/>
                  </a:ext>
                </a:extLst>
              </p:cNvPr>
              <p:cNvSpPr txBox="1"/>
              <p:nvPr/>
            </p:nvSpPr>
            <p:spPr>
              <a:xfrm>
                <a:off x="8025985" y="4226949"/>
                <a:ext cx="1277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/>
                  <a:t>Processing</a:t>
                </a: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850679-386C-BC02-A03E-7C53B719C827}"/>
              </a:ext>
            </a:extLst>
          </p:cNvPr>
          <p:cNvGrpSpPr/>
          <p:nvPr/>
        </p:nvGrpSpPr>
        <p:grpSpPr>
          <a:xfrm>
            <a:off x="9911008" y="1729432"/>
            <a:ext cx="1709379" cy="1391524"/>
            <a:chOff x="6747164" y="498765"/>
            <a:chExt cx="1709379" cy="1391524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B2D1D112-4E16-10E7-7E2A-E9D86260806B}"/>
                </a:ext>
              </a:extLst>
            </p:cNvPr>
            <p:cNvSpPr/>
            <p:nvPr/>
          </p:nvSpPr>
          <p:spPr>
            <a:xfrm>
              <a:off x="6747164" y="498765"/>
              <a:ext cx="1709379" cy="139152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84" name="5-point Star 83">
              <a:extLst>
                <a:ext uri="{FF2B5EF4-FFF2-40B4-BE49-F238E27FC236}">
                  <a16:creationId xmlns:a16="http://schemas.microsoft.com/office/drawing/2014/main" id="{DC65B7E6-BEB4-35A5-8B24-345883F5F66F}"/>
                </a:ext>
              </a:extLst>
            </p:cNvPr>
            <p:cNvSpPr/>
            <p:nvPr/>
          </p:nvSpPr>
          <p:spPr>
            <a:xfrm>
              <a:off x="7824176" y="998316"/>
              <a:ext cx="414670" cy="369333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85" name="5-point Star 84">
              <a:extLst>
                <a:ext uri="{FF2B5EF4-FFF2-40B4-BE49-F238E27FC236}">
                  <a16:creationId xmlns:a16="http://schemas.microsoft.com/office/drawing/2014/main" id="{054E52A4-48CD-D924-7520-11EF3B839A34}"/>
                </a:ext>
              </a:extLst>
            </p:cNvPr>
            <p:cNvSpPr/>
            <p:nvPr/>
          </p:nvSpPr>
          <p:spPr>
            <a:xfrm>
              <a:off x="7372285" y="1355095"/>
              <a:ext cx="414670" cy="369333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86" name="5-point Star 85">
              <a:extLst>
                <a:ext uri="{FF2B5EF4-FFF2-40B4-BE49-F238E27FC236}">
                  <a16:creationId xmlns:a16="http://schemas.microsoft.com/office/drawing/2014/main" id="{29597AB1-90B9-89A7-B0F8-217036C37922}"/>
                </a:ext>
              </a:extLst>
            </p:cNvPr>
            <p:cNvSpPr/>
            <p:nvPr/>
          </p:nvSpPr>
          <p:spPr>
            <a:xfrm>
              <a:off x="6946988" y="881729"/>
              <a:ext cx="414670" cy="369333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87" name="5-point Star 86">
              <a:extLst>
                <a:ext uri="{FF2B5EF4-FFF2-40B4-BE49-F238E27FC236}">
                  <a16:creationId xmlns:a16="http://schemas.microsoft.com/office/drawing/2014/main" id="{C3FBF192-A0A1-0EBB-06DB-D49EE47B1C76}"/>
                </a:ext>
              </a:extLst>
            </p:cNvPr>
            <p:cNvSpPr/>
            <p:nvPr/>
          </p:nvSpPr>
          <p:spPr>
            <a:xfrm>
              <a:off x="7369246" y="602675"/>
              <a:ext cx="414670" cy="369333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CC0FEFD-0D14-9F5A-4885-FFD5AC2D8FC2}"/>
              </a:ext>
            </a:extLst>
          </p:cNvPr>
          <p:cNvGrpSpPr/>
          <p:nvPr/>
        </p:nvGrpSpPr>
        <p:grpSpPr>
          <a:xfrm>
            <a:off x="9911008" y="187277"/>
            <a:ext cx="1709379" cy="1391524"/>
            <a:chOff x="6234450" y="419037"/>
            <a:chExt cx="1709379" cy="139152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DD4054BE-BC7A-1A45-7831-9918F928A365}"/>
                </a:ext>
              </a:extLst>
            </p:cNvPr>
            <p:cNvSpPr/>
            <p:nvPr/>
          </p:nvSpPr>
          <p:spPr>
            <a:xfrm>
              <a:off x="6234450" y="419037"/>
              <a:ext cx="1709379" cy="1391524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A08A1E44-9062-F569-21C6-1905462F870A}"/>
                </a:ext>
              </a:extLst>
            </p:cNvPr>
            <p:cNvSpPr/>
            <p:nvPr/>
          </p:nvSpPr>
          <p:spPr>
            <a:xfrm>
              <a:off x="6469730" y="499721"/>
              <a:ext cx="361507" cy="369332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688D8ACD-8235-274A-C73E-D62AD3548682}"/>
                </a:ext>
              </a:extLst>
            </p:cNvPr>
            <p:cNvSpPr/>
            <p:nvPr/>
          </p:nvSpPr>
          <p:spPr>
            <a:xfrm>
              <a:off x="6546879" y="1302742"/>
              <a:ext cx="361507" cy="369332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97" name="Triangle 96">
              <a:extLst>
                <a:ext uri="{FF2B5EF4-FFF2-40B4-BE49-F238E27FC236}">
                  <a16:creationId xmlns:a16="http://schemas.microsoft.com/office/drawing/2014/main" id="{E171C8A7-9BF7-6303-4A81-EC5176A6D777}"/>
                </a:ext>
              </a:extLst>
            </p:cNvPr>
            <p:cNvSpPr/>
            <p:nvPr/>
          </p:nvSpPr>
          <p:spPr>
            <a:xfrm>
              <a:off x="7346515" y="660480"/>
              <a:ext cx="361507" cy="369332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7C37479F-CF5B-F222-8268-F0514F969D61}"/>
                </a:ext>
              </a:extLst>
            </p:cNvPr>
            <p:cNvSpPr/>
            <p:nvPr/>
          </p:nvSpPr>
          <p:spPr>
            <a:xfrm>
              <a:off x="7220815" y="1210963"/>
              <a:ext cx="361507" cy="369332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99" name="Triangle 98">
              <a:extLst>
                <a:ext uri="{FF2B5EF4-FFF2-40B4-BE49-F238E27FC236}">
                  <a16:creationId xmlns:a16="http://schemas.microsoft.com/office/drawing/2014/main" id="{7BE5CCDE-A06A-0310-25B0-335604C3894B}"/>
                </a:ext>
              </a:extLst>
            </p:cNvPr>
            <p:cNvSpPr/>
            <p:nvPr/>
          </p:nvSpPr>
          <p:spPr>
            <a:xfrm>
              <a:off x="6859308" y="869468"/>
              <a:ext cx="361507" cy="369332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26094C47-D6DC-55B3-8E26-E1DB75A7FF88}"/>
              </a:ext>
            </a:extLst>
          </p:cNvPr>
          <p:cNvSpPr/>
          <p:nvPr/>
        </p:nvSpPr>
        <p:spPr>
          <a:xfrm>
            <a:off x="9911008" y="3320014"/>
            <a:ext cx="1709379" cy="139152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06833A2-0F81-EA1D-5B52-9E6CD5F4BFF3}"/>
              </a:ext>
            </a:extLst>
          </p:cNvPr>
          <p:cNvSpPr/>
          <p:nvPr/>
        </p:nvSpPr>
        <p:spPr>
          <a:xfrm>
            <a:off x="10163995" y="3731096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2146245-9950-FFF6-C2BD-D4367644C59E}"/>
              </a:ext>
            </a:extLst>
          </p:cNvPr>
          <p:cNvSpPr/>
          <p:nvPr/>
        </p:nvSpPr>
        <p:spPr>
          <a:xfrm>
            <a:off x="10842319" y="4107933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6C44A2-9EF4-EAD3-C56D-D5E7AE6E2A95}"/>
              </a:ext>
            </a:extLst>
          </p:cNvPr>
          <p:cNvSpPr/>
          <p:nvPr/>
        </p:nvSpPr>
        <p:spPr>
          <a:xfrm>
            <a:off x="10848109" y="3490879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3BBE8C-F6B6-F817-3C64-E543DA0AE9C4}"/>
              </a:ext>
            </a:extLst>
          </p:cNvPr>
          <p:cNvSpPr/>
          <p:nvPr/>
        </p:nvSpPr>
        <p:spPr>
          <a:xfrm>
            <a:off x="10284558" y="426756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F63B4F9-4543-7F2F-E06A-84A845D5F9FA}"/>
              </a:ext>
            </a:extLst>
          </p:cNvPr>
          <p:cNvSpPr/>
          <p:nvPr/>
        </p:nvSpPr>
        <p:spPr>
          <a:xfrm>
            <a:off x="9911007" y="4888676"/>
            <a:ext cx="1709379" cy="139152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8D05EC8-57C0-8D12-67E2-AC0D787C591F}"/>
              </a:ext>
            </a:extLst>
          </p:cNvPr>
          <p:cNvSpPr/>
          <p:nvPr/>
        </p:nvSpPr>
        <p:spPr>
          <a:xfrm>
            <a:off x="10883483" y="5030727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A515756-E5CE-12D0-C925-226A41AD5426}"/>
              </a:ext>
            </a:extLst>
          </p:cNvPr>
          <p:cNvSpPr/>
          <p:nvPr/>
        </p:nvSpPr>
        <p:spPr>
          <a:xfrm>
            <a:off x="10043507" y="5586050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B7836F1-EC3A-A970-208D-3C47A2E26628}"/>
              </a:ext>
            </a:extLst>
          </p:cNvPr>
          <p:cNvSpPr/>
          <p:nvPr/>
        </p:nvSpPr>
        <p:spPr>
          <a:xfrm>
            <a:off x="11022235" y="5683482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7FFC401-6CD9-8E8B-B05C-288F9BFF9267}"/>
              </a:ext>
            </a:extLst>
          </p:cNvPr>
          <p:cNvSpPr/>
          <p:nvPr/>
        </p:nvSpPr>
        <p:spPr>
          <a:xfrm>
            <a:off x="10327041" y="5105443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D6428B-90F6-1985-0BFB-83104B109759}"/>
              </a:ext>
            </a:extLst>
          </p:cNvPr>
          <p:cNvCxnSpPr>
            <a:cxnSpLocks/>
          </p:cNvCxnSpPr>
          <p:nvPr/>
        </p:nvCxnSpPr>
        <p:spPr>
          <a:xfrm flipV="1">
            <a:off x="8779968" y="1121342"/>
            <a:ext cx="1126978" cy="1709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DB4EC26-1078-D0FA-0D3D-6E831FAFDB1B}"/>
              </a:ext>
            </a:extLst>
          </p:cNvPr>
          <p:cNvCxnSpPr>
            <a:cxnSpLocks/>
          </p:cNvCxnSpPr>
          <p:nvPr/>
        </p:nvCxnSpPr>
        <p:spPr>
          <a:xfrm flipV="1">
            <a:off x="9065847" y="2551001"/>
            <a:ext cx="828830" cy="55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6E9D8BE-F811-42DF-5AF6-61A51050FA81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9145508" y="3577653"/>
            <a:ext cx="765500" cy="438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B1A0E-6A04-3C44-6473-77313855CEBE}"/>
              </a:ext>
            </a:extLst>
          </p:cNvPr>
          <p:cNvSpPr txBox="1"/>
          <p:nvPr/>
        </p:nvSpPr>
        <p:spPr>
          <a:xfrm>
            <a:off x="10318167" y="6336237"/>
            <a:ext cx="100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Outputs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D830A-1130-5569-C5C7-016CF8C9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344" y="6407476"/>
            <a:ext cx="2743200" cy="365125"/>
          </a:xfrm>
        </p:spPr>
        <p:txBody>
          <a:bodyPr/>
          <a:lstStyle/>
          <a:p>
            <a:fld id="{0642FFE3-EBCD-004D-B0F6-94C58CE35FF0}" type="slidenum">
              <a:rPr lang="en-LU" smtClean="0"/>
              <a:t>7</a:t>
            </a:fld>
            <a:endParaRPr lang="en-L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DD906-E03E-626E-6758-B9E73D15F393}"/>
              </a:ext>
            </a:extLst>
          </p:cNvPr>
          <p:cNvSpPr txBox="1"/>
          <p:nvPr/>
        </p:nvSpPr>
        <p:spPr>
          <a:xfrm>
            <a:off x="0" y="85716"/>
            <a:ext cx="340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0443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4B46997-5C6E-F97C-07AC-5F7CA406D270}"/>
              </a:ext>
            </a:extLst>
          </p:cNvPr>
          <p:cNvGrpSpPr/>
          <p:nvPr/>
        </p:nvGrpSpPr>
        <p:grpSpPr>
          <a:xfrm>
            <a:off x="756354" y="40079"/>
            <a:ext cx="11409999" cy="4275759"/>
            <a:chOff x="537480" y="24295"/>
            <a:chExt cx="12564968" cy="47211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CD54C4-C2F2-A204-419D-EAB17C21B96E}"/>
                </a:ext>
              </a:extLst>
            </p:cNvPr>
            <p:cNvGrpSpPr/>
            <p:nvPr/>
          </p:nvGrpSpPr>
          <p:grpSpPr>
            <a:xfrm>
              <a:off x="544019" y="717596"/>
              <a:ext cx="2240814" cy="2101606"/>
              <a:chOff x="419842" y="347885"/>
              <a:chExt cx="2240814" cy="210160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3992352-6649-F441-EFD1-FDE4EE6BCA26}"/>
                  </a:ext>
                </a:extLst>
              </p:cNvPr>
              <p:cNvSpPr/>
              <p:nvPr/>
            </p:nvSpPr>
            <p:spPr>
              <a:xfrm>
                <a:off x="419842" y="347885"/>
                <a:ext cx="2240814" cy="2101606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5" name="Triangle 4">
                <a:extLst>
                  <a:ext uri="{FF2B5EF4-FFF2-40B4-BE49-F238E27FC236}">
                    <a16:creationId xmlns:a16="http://schemas.microsoft.com/office/drawing/2014/main" id="{BBED47A0-69D6-AA4C-F407-4DBB403A842F}"/>
                  </a:ext>
                </a:extLst>
              </p:cNvPr>
              <p:cNvSpPr/>
              <p:nvPr/>
            </p:nvSpPr>
            <p:spPr>
              <a:xfrm>
                <a:off x="1258475" y="461417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1611FC3-5E8F-3F41-41B2-FF06AF9DA993}"/>
                  </a:ext>
                </a:extLst>
              </p:cNvPr>
              <p:cNvSpPr/>
              <p:nvPr/>
            </p:nvSpPr>
            <p:spPr>
              <a:xfrm>
                <a:off x="936514" y="911495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648BB5F-00B2-EB81-B055-682EC9DFE534}"/>
                  </a:ext>
                </a:extLst>
              </p:cNvPr>
              <p:cNvSpPr/>
              <p:nvPr/>
            </p:nvSpPr>
            <p:spPr>
              <a:xfrm>
                <a:off x="1619994" y="1261505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8" name="5-point Star 7">
                <a:extLst>
                  <a:ext uri="{FF2B5EF4-FFF2-40B4-BE49-F238E27FC236}">
                    <a16:creationId xmlns:a16="http://schemas.microsoft.com/office/drawing/2014/main" id="{FC0F9069-CE4E-3F98-4ECE-9E0891251DEC}"/>
                  </a:ext>
                </a:extLst>
              </p:cNvPr>
              <p:cNvSpPr/>
              <p:nvPr/>
            </p:nvSpPr>
            <p:spPr>
              <a:xfrm>
                <a:off x="1723029" y="763788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9" name="5-point Star 8">
                <a:extLst>
                  <a:ext uri="{FF2B5EF4-FFF2-40B4-BE49-F238E27FC236}">
                    <a16:creationId xmlns:a16="http://schemas.microsoft.com/office/drawing/2014/main" id="{263AC9B8-74CA-390F-54E7-635F43378687}"/>
                  </a:ext>
                </a:extLst>
              </p:cNvPr>
              <p:cNvSpPr/>
              <p:nvPr/>
            </p:nvSpPr>
            <p:spPr>
              <a:xfrm>
                <a:off x="2018440" y="414972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0" name="5-point Star 9">
                <a:extLst>
                  <a:ext uri="{FF2B5EF4-FFF2-40B4-BE49-F238E27FC236}">
                    <a16:creationId xmlns:a16="http://schemas.microsoft.com/office/drawing/2014/main" id="{B53914FD-72CA-038C-8297-EFBC8C206AA6}"/>
                  </a:ext>
                </a:extLst>
              </p:cNvPr>
              <p:cNvSpPr/>
              <p:nvPr/>
            </p:nvSpPr>
            <p:spPr>
              <a:xfrm>
                <a:off x="594150" y="472145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DE05B615-D356-291A-4506-FB24BC1EFEB3}"/>
                  </a:ext>
                </a:extLst>
              </p:cNvPr>
              <p:cNvSpPr/>
              <p:nvPr/>
            </p:nvSpPr>
            <p:spPr>
              <a:xfrm>
                <a:off x="1099289" y="1556517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74503E-FC2A-7702-38B8-97D5F193C288}"/>
                  </a:ext>
                </a:extLst>
              </p:cNvPr>
              <p:cNvSpPr/>
              <p:nvPr/>
            </p:nvSpPr>
            <p:spPr>
              <a:xfrm>
                <a:off x="562751" y="1906361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CED184-E157-2095-EBB1-AD1104B08CBD}"/>
                  </a:ext>
                </a:extLst>
              </p:cNvPr>
              <p:cNvSpPr/>
              <p:nvPr/>
            </p:nvSpPr>
            <p:spPr>
              <a:xfrm>
                <a:off x="578957" y="1327131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42FDD2-780F-2515-2217-F1D49BF79ED7}"/>
                  </a:ext>
                </a:extLst>
              </p:cNvPr>
              <p:cNvSpPr/>
              <p:nvPr/>
            </p:nvSpPr>
            <p:spPr>
              <a:xfrm>
                <a:off x="2188420" y="1086790"/>
                <a:ext cx="361507" cy="3693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AFB3D205-E0D6-5BB1-14E7-9E193249E1D7}"/>
                  </a:ext>
                </a:extLst>
              </p:cNvPr>
              <p:cNvSpPr/>
              <p:nvPr/>
            </p:nvSpPr>
            <p:spPr>
              <a:xfrm>
                <a:off x="1530787" y="1797158"/>
                <a:ext cx="361507" cy="369332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BAD8BC3-7ABE-9440-E9F8-BCE168FDBF56}"/>
                  </a:ext>
                </a:extLst>
              </p:cNvPr>
              <p:cNvSpPr/>
              <p:nvPr/>
            </p:nvSpPr>
            <p:spPr>
              <a:xfrm>
                <a:off x="2027458" y="1648612"/>
                <a:ext cx="361507" cy="36933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70ACDD-82C9-25FD-E177-76A8E22708D6}"/>
                </a:ext>
              </a:extLst>
            </p:cNvPr>
            <p:cNvSpPr txBox="1"/>
            <p:nvPr/>
          </p:nvSpPr>
          <p:spPr>
            <a:xfrm>
              <a:off x="537480" y="24295"/>
              <a:ext cx="2094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Large amount of unlabeled data</a:t>
              </a: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BD00917-0EAB-B3FD-27B4-E7260B511B16}"/>
                </a:ext>
              </a:extLst>
            </p:cNvPr>
            <p:cNvSpPr/>
            <p:nvPr/>
          </p:nvSpPr>
          <p:spPr>
            <a:xfrm>
              <a:off x="1574067" y="3609628"/>
              <a:ext cx="361507" cy="369331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04E381-115B-144C-230E-119E19A6A8FE}"/>
                </a:ext>
              </a:extLst>
            </p:cNvPr>
            <p:cNvSpPr/>
            <p:nvPr/>
          </p:nvSpPr>
          <p:spPr>
            <a:xfrm>
              <a:off x="788686" y="4306451"/>
              <a:ext cx="361507" cy="369331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3" name="5-point Star 22">
              <a:extLst>
                <a:ext uri="{FF2B5EF4-FFF2-40B4-BE49-F238E27FC236}">
                  <a16:creationId xmlns:a16="http://schemas.microsoft.com/office/drawing/2014/main" id="{DFDC3AD3-6568-45A2-7AA7-9CB57B650DE2}"/>
                </a:ext>
              </a:extLst>
            </p:cNvPr>
            <p:cNvSpPr/>
            <p:nvPr/>
          </p:nvSpPr>
          <p:spPr>
            <a:xfrm>
              <a:off x="674394" y="3629491"/>
              <a:ext cx="414670" cy="369332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149E66-4531-30DA-8E7C-275A7E49D1FB}"/>
                </a:ext>
              </a:extLst>
            </p:cNvPr>
            <p:cNvSpPr/>
            <p:nvPr/>
          </p:nvSpPr>
          <p:spPr>
            <a:xfrm>
              <a:off x="1751861" y="4339365"/>
              <a:ext cx="361507" cy="369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6DC5982-7F56-3EEF-1842-CC4805760BCA}"/>
                </a:ext>
              </a:extLst>
            </p:cNvPr>
            <p:cNvSpPr/>
            <p:nvPr/>
          </p:nvSpPr>
          <p:spPr>
            <a:xfrm>
              <a:off x="544019" y="3517026"/>
              <a:ext cx="2240814" cy="122842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DDBDBB-F109-4800-FEC5-74C739378C2B}"/>
                </a:ext>
              </a:extLst>
            </p:cNvPr>
            <p:cNvSpPr txBox="1"/>
            <p:nvPr/>
          </p:nvSpPr>
          <p:spPr>
            <a:xfrm>
              <a:off x="1803827" y="3563742"/>
              <a:ext cx="93487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triangle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CB0FC2-396E-DCFF-429D-FF0DA560DADB}"/>
                </a:ext>
              </a:extLst>
            </p:cNvPr>
            <p:cNvSpPr txBox="1"/>
            <p:nvPr/>
          </p:nvSpPr>
          <p:spPr>
            <a:xfrm>
              <a:off x="1525772" y="4018571"/>
              <a:ext cx="8740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square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8E6953-82F1-C99C-9259-E873F2487CDD}"/>
                </a:ext>
              </a:extLst>
            </p:cNvPr>
            <p:cNvSpPr txBox="1"/>
            <p:nvPr/>
          </p:nvSpPr>
          <p:spPr>
            <a:xfrm>
              <a:off x="698239" y="4010756"/>
              <a:ext cx="73776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dirty="0"/>
                <a:t>circle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F9238-8A72-47DE-65B6-D947BF9D6EAB}"/>
                </a:ext>
              </a:extLst>
            </p:cNvPr>
            <p:cNvSpPr txBox="1"/>
            <p:nvPr/>
          </p:nvSpPr>
          <p:spPr>
            <a:xfrm>
              <a:off x="865656" y="3455557"/>
              <a:ext cx="57034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</a:t>
              </a:r>
              <a:r>
                <a:rPr lang="en-LU" dirty="0"/>
                <a:t>tar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93FDAA-5E1A-93E8-AA1B-6CDB2564A188}"/>
                </a:ext>
              </a:extLst>
            </p:cNvPr>
            <p:cNvCxnSpPr>
              <a:cxnSpLocks/>
            </p:cNvCxnSpPr>
            <p:nvPr/>
          </p:nvCxnSpPr>
          <p:spPr>
            <a:xfrm>
              <a:off x="2798591" y="1696842"/>
              <a:ext cx="14013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CEBA37E-996F-6B2D-DB16-B5446BDC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945" y="1825833"/>
              <a:ext cx="1387543" cy="2623507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9C556E-F7DA-D134-D63B-32A0954C53A5}"/>
                </a:ext>
              </a:extLst>
            </p:cNvPr>
            <p:cNvGrpSpPr/>
            <p:nvPr/>
          </p:nvGrpSpPr>
          <p:grpSpPr>
            <a:xfrm>
              <a:off x="4184243" y="1073758"/>
              <a:ext cx="1343128" cy="1321805"/>
              <a:chOff x="4184243" y="1073758"/>
              <a:chExt cx="1343128" cy="132180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75145-1A63-260D-6BF3-DDCEE27BFCD4}"/>
                  </a:ext>
                </a:extLst>
              </p:cNvPr>
              <p:cNvSpPr/>
              <p:nvPr/>
            </p:nvSpPr>
            <p:spPr>
              <a:xfrm>
                <a:off x="4184243" y="1073758"/>
                <a:ext cx="1343128" cy="132180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38" name="Picture 37" descr="A close-up of a couple of gears&#10;&#10;AI-generated content may be incorrect.">
                <a:extLst>
                  <a:ext uri="{FF2B5EF4-FFF2-40B4-BE49-F238E27FC236}">
                    <a16:creationId xmlns:a16="http://schemas.microsoft.com/office/drawing/2014/main" id="{AA1B207D-DC0D-AB1F-5020-28D864439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2993" y="1316467"/>
                <a:ext cx="908872" cy="886522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8918D-CB4B-C7F7-B786-2DC0CCF9895D}"/>
                </a:ext>
              </a:extLst>
            </p:cNvPr>
            <p:cNvSpPr txBox="1"/>
            <p:nvPr/>
          </p:nvSpPr>
          <p:spPr>
            <a:xfrm>
              <a:off x="600012" y="2863973"/>
              <a:ext cx="2128827" cy="71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Small amount of labeled data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8DEDC4-1775-A745-415A-E63D873F7B3B}"/>
                </a:ext>
              </a:extLst>
            </p:cNvPr>
            <p:cNvSpPr txBox="1"/>
            <p:nvPr/>
          </p:nvSpPr>
          <p:spPr>
            <a:xfrm>
              <a:off x="3668531" y="2413665"/>
              <a:ext cx="2094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Machine Learning Model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28C11A-0A18-99BA-B685-E658E1C9F183}"/>
                </a:ext>
              </a:extLst>
            </p:cNvPr>
            <p:cNvSpPr txBox="1"/>
            <p:nvPr/>
          </p:nvSpPr>
          <p:spPr>
            <a:xfrm>
              <a:off x="6074661" y="238492"/>
              <a:ext cx="2094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Pseudo-labeled dataset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C3305FD-3849-5FE7-532E-C51AB5C11610}"/>
                </a:ext>
              </a:extLst>
            </p:cNvPr>
            <p:cNvGrpSpPr/>
            <p:nvPr/>
          </p:nvGrpSpPr>
          <p:grpSpPr>
            <a:xfrm>
              <a:off x="6250659" y="952192"/>
              <a:ext cx="1742989" cy="1710310"/>
              <a:chOff x="6306208" y="959894"/>
              <a:chExt cx="1742989" cy="1710310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BF62DAB-CDC9-8C64-6C95-37296C3BA542}"/>
                  </a:ext>
                </a:extLst>
              </p:cNvPr>
              <p:cNvSpPr/>
              <p:nvPr/>
            </p:nvSpPr>
            <p:spPr>
              <a:xfrm>
                <a:off x="6306208" y="959894"/>
                <a:ext cx="1742989" cy="171031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6A577E89-D056-E45C-87F6-83853EEB5F78}"/>
                  </a:ext>
                </a:extLst>
              </p:cNvPr>
              <p:cNvSpPr/>
              <p:nvPr/>
            </p:nvSpPr>
            <p:spPr>
              <a:xfrm>
                <a:off x="6580078" y="1125644"/>
                <a:ext cx="361507" cy="369331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A382CE1-04E3-E9C5-0391-84B9CC34596B}"/>
                  </a:ext>
                </a:extLst>
              </p:cNvPr>
              <p:cNvSpPr/>
              <p:nvPr/>
            </p:nvSpPr>
            <p:spPr>
              <a:xfrm>
                <a:off x="6576136" y="2101963"/>
                <a:ext cx="361507" cy="369333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0C63C1-2729-4CEE-981E-1206FBB12B32}"/>
                  </a:ext>
                </a:extLst>
              </p:cNvPr>
              <p:cNvSpPr/>
              <p:nvPr/>
            </p:nvSpPr>
            <p:spPr>
              <a:xfrm>
                <a:off x="7522391" y="2029652"/>
                <a:ext cx="361507" cy="36933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01112EB-C3CA-3802-1FB3-4AEC0F4FAB81}"/>
                  </a:ext>
                </a:extLst>
              </p:cNvPr>
              <p:cNvSpPr/>
              <p:nvPr/>
            </p:nvSpPr>
            <p:spPr>
              <a:xfrm>
                <a:off x="7024478" y="2195564"/>
                <a:ext cx="361507" cy="36933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0746C62-B503-63B8-33CF-010E9A2BB0B1}"/>
                  </a:ext>
                </a:extLst>
              </p:cNvPr>
              <p:cNvSpPr/>
              <p:nvPr/>
            </p:nvSpPr>
            <p:spPr>
              <a:xfrm>
                <a:off x="7522392" y="1475653"/>
                <a:ext cx="361507" cy="369333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sp>
            <p:nvSpPr>
              <p:cNvPr id="49" name="5-point Star 48">
                <a:extLst>
                  <a:ext uri="{FF2B5EF4-FFF2-40B4-BE49-F238E27FC236}">
                    <a16:creationId xmlns:a16="http://schemas.microsoft.com/office/drawing/2014/main" id="{0FC04B70-66DF-9BB1-E283-6C59C9421AEE}"/>
                  </a:ext>
                </a:extLst>
              </p:cNvPr>
              <p:cNvSpPr/>
              <p:nvPr/>
            </p:nvSpPr>
            <p:spPr>
              <a:xfrm>
                <a:off x="7246006" y="1094631"/>
                <a:ext cx="414670" cy="369332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50" name="5-point Star 49">
                <a:extLst>
                  <a:ext uri="{FF2B5EF4-FFF2-40B4-BE49-F238E27FC236}">
                    <a16:creationId xmlns:a16="http://schemas.microsoft.com/office/drawing/2014/main" id="{8B288D03-A012-AC55-960A-293A10ED8639}"/>
                  </a:ext>
                </a:extLst>
              </p:cNvPr>
              <p:cNvSpPr/>
              <p:nvPr/>
            </p:nvSpPr>
            <p:spPr>
              <a:xfrm>
                <a:off x="7024478" y="1622680"/>
                <a:ext cx="414670" cy="369333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 dirty="0"/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2C50F675-BA4A-6C98-04C6-1C72067FA171}"/>
                  </a:ext>
                </a:extLst>
              </p:cNvPr>
              <p:cNvSpPr/>
              <p:nvPr/>
            </p:nvSpPr>
            <p:spPr>
              <a:xfrm>
                <a:off x="6350517" y="1583491"/>
                <a:ext cx="361507" cy="369333"/>
              </a:xfrm>
              <a:prstGeom prst="triangl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F08E88-706A-4288-50DB-50D29B0BEE60}"/>
                </a:ext>
              </a:extLst>
            </p:cNvPr>
            <p:cNvCxnSpPr>
              <a:cxnSpLocks/>
            </p:cNvCxnSpPr>
            <p:nvPr/>
          </p:nvCxnSpPr>
          <p:spPr>
            <a:xfrm>
              <a:off x="5527371" y="1750530"/>
              <a:ext cx="6963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D0D1F3-777B-DDCE-2B17-9F242519DF7A}"/>
                </a:ext>
              </a:extLst>
            </p:cNvPr>
            <p:cNvGrpSpPr/>
            <p:nvPr/>
          </p:nvGrpSpPr>
          <p:grpSpPr>
            <a:xfrm>
              <a:off x="8556378" y="1104775"/>
              <a:ext cx="1343128" cy="1321805"/>
              <a:chOff x="4394635" y="1158971"/>
              <a:chExt cx="1343128" cy="1321805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BE66CD-5FF2-7DBA-78BC-60EF5E87C222}"/>
                  </a:ext>
                </a:extLst>
              </p:cNvPr>
              <p:cNvSpPr/>
              <p:nvPr/>
            </p:nvSpPr>
            <p:spPr>
              <a:xfrm>
                <a:off x="4394635" y="1158971"/>
                <a:ext cx="1343128" cy="132180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62" name="Picture 61" descr="A close-up of a couple of gears&#10;&#10;AI-generated content may be incorrect.">
                <a:extLst>
                  <a:ext uri="{FF2B5EF4-FFF2-40B4-BE49-F238E27FC236}">
                    <a16:creationId xmlns:a16="http://schemas.microsoft.com/office/drawing/2014/main" id="{D2BED53E-6A24-1496-D768-5EAC67C87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4754" y="1404360"/>
                <a:ext cx="908872" cy="886523"/>
              </a:xfrm>
              <a:prstGeom prst="rect">
                <a:avLst/>
              </a:prstGeom>
            </p:spPr>
          </p:pic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01EF0F-D431-84C9-F197-DE4BF62A8716}"/>
                </a:ext>
              </a:extLst>
            </p:cNvPr>
            <p:cNvCxnSpPr>
              <a:cxnSpLocks/>
            </p:cNvCxnSpPr>
            <p:nvPr/>
          </p:nvCxnSpPr>
          <p:spPr>
            <a:xfrm>
              <a:off x="7999898" y="1759728"/>
              <a:ext cx="5502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37727C-83B8-9D15-9839-11123560753F}"/>
                </a:ext>
              </a:extLst>
            </p:cNvPr>
            <p:cNvSpPr txBox="1"/>
            <p:nvPr/>
          </p:nvSpPr>
          <p:spPr>
            <a:xfrm>
              <a:off x="8180450" y="2507062"/>
              <a:ext cx="20949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ML model trained on Pseudo-labeled data and labeled data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70C3FB1-7747-B1E2-D11D-B1FDB635B6C7}"/>
                </a:ext>
              </a:extLst>
            </p:cNvPr>
            <p:cNvCxnSpPr>
              <a:cxnSpLocks/>
              <a:stCxn id="61" idx="6"/>
              <a:endCxn id="69" idx="1"/>
            </p:cNvCxnSpPr>
            <p:nvPr/>
          </p:nvCxnSpPr>
          <p:spPr>
            <a:xfrm flipV="1">
              <a:off x="9899506" y="1759728"/>
              <a:ext cx="1421092" cy="5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2061510-49E9-E075-95B5-DB7475458807}"/>
                </a:ext>
              </a:extLst>
            </p:cNvPr>
            <p:cNvSpPr txBox="1"/>
            <p:nvPr/>
          </p:nvSpPr>
          <p:spPr>
            <a:xfrm>
              <a:off x="11320599" y="944118"/>
              <a:ext cx="1781849" cy="163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It will be either a square or </a:t>
              </a:r>
            </a:p>
            <a:p>
              <a:pPr algn="ctr"/>
              <a:r>
                <a:rPr lang="en-LU" dirty="0"/>
                <a:t>a triangle or </a:t>
              </a:r>
            </a:p>
            <a:p>
              <a:pPr algn="ctr"/>
              <a:r>
                <a:rPr lang="en-LU" dirty="0"/>
                <a:t>a star or </a:t>
              </a:r>
            </a:p>
            <a:p>
              <a:pPr algn="ctr"/>
              <a:r>
                <a:rPr lang="en-LU" dirty="0"/>
                <a:t>a circle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94291D-799A-622C-2ABC-58032CB45067}"/>
                </a:ext>
              </a:extLst>
            </p:cNvPr>
            <p:cNvSpPr txBox="1"/>
            <p:nvPr/>
          </p:nvSpPr>
          <p:spPr>
            <a:xfrm>
              <a:off x="9414742" y="784919"/>
              <a:ext cx="209498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dirty="0"/>
                <a:t>Predictions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70F824-C796-E4B1-877E-260E752EA929}"/>
              </a:ext>
            </a:extLst>
          </p:cNvPr>
          <p:cNvCxnSpPr/>
          <p:nvPr/>
        </p:nvCxnSpPr>
        <p:spPr>
          <a:xfrm>
            <a:off x="0" y="4451114"/>
            <a:ext cx="12192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547DEC8-E9AD-B874-51D4-260F8DA01180}"/>
              </a:ext>
            </a:extLst>
          </p:cNvPr>
          <p:cNvSpPr/>
          <p:nvPr/>
        </p:nvSpPr>
        <p:spPr>
          <a:xfrm>
            <a:off x="930472" y="5180210"/>
            <a:ext cx="1582774" cy="15489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DD0FCF-1154-E487-75CD-4EAC15A7A51E}"/>
              </a:ext>
            </a:extLst>
          </p:cNvPr>
          <p:cNvSpPr txBox="1"/>
          <p:nvPr/>
        </p:nvSpPr>
        <p:spPr>
          <a:xfrm>
            <a:off x="564538" y="4800457"/>
            <a:ext cx="236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Data to be predicted</a:t>
            </a: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6AFE4060-CA44-2CF6-2AE7-36E3DCBCBC99}"/>
              </a:ext>
            </a:extLst>
          </p:cNvPr>
          <p:cNvSpPr/>
          <p:nvPr/>
        </p:nvSpPr>
        <p:spPr>
          <a:xfrm>
            <a:off x="1178239" y="5321779"/>
            <a:ext cx="328277" cy="334488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BD558C-C5D2-D182-720C-8949A1A479D7}"/>
              </a:ext>
            </a:extLst>
          </p:cNvPr>
          <p:cNvSpPr/>
          <p:nvPr/>
        </p:nvSpPr>
        <p:spPr>
          <a:xfrm>
            <a:off x="1174659" y="6205990"/>
            <a:ext cx="328277" cy="33448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BAEC6E-44E3-6D88-7E25-F1E947051DCE}"/>
              </a:ext>
            </a:extLst>
          </p:cNvPr>
          <p:cNvSpPr/>
          <p:nvPr/>
        </p:nvSpPr>
        <p:spPr>
          <a:xfrm>
            <a:off x="2033935" y="6140501"/>
            <a:ext cx="328277" cy="334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B036E1-C7DB-0584-4896-60F2FA5F6581}"/>
              </a:ext>
            </a:extLst>
          </p:cNvPr>
          <p:cNvSpPr/>
          <p:nvPr/>
        </p:nvSpPr>
        <p:spPr>
          <a:xfrm>
            <a:off x="1581790" y="6290761"/>
            <a:ext cx="328277" cy="334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A3C2890-DFA4-0E9D-3AC3-78CB71DBCF40}"/>
              </a:ext>
            </a:extLst>
          </p:cNvPr>
          <p:cNvSpPr/>
          <p:nvPr/>
        </p:nvSpPr>
        <p:spPr>
          <a:xfrm>
            <a:off x="2033936" y="5638768"/>
            <a:ext cx="328277" cy="33448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1" name="5-point Star 80">
            <a:extLst>
              <a:ext uri="{FF2B5EF4-FFF2-40B4-BE49-F238E27FC236}">
                <a16:creationId xmlns:a16="http://schemas.microsoft.com/office/drawing/2014/main" id="{B400A1BD-DADB-52BB-5DF7-8C27CF9A145D}"/>
              </a:ext>
            </a:extLst>
          </p:cNvPr>
          <p:cNvSpPr/>
          <p:nvPr/>
        </p:nvSpPr>
        <p:spPr>
          <a:xfrm>
            <a:off x="1782955" y="5293692"/>
            <a:ext cx="376554" cy="334489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9B695B3B-C816-6FEA-E7D3-374681436666}"/>
              </a:ext>
            </a:extLst>
          </p:cNvPr>
          <p:cNvSpPr/>
          <p:nvPr/>
        </p:nvSpPr>
        <p:spPr>
          <a:xfrm>
            <a:off x="1581790" y="5771924"/>
            <a:ext cx="376554" cy="334489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FA183F01-81CF-0517-BA44-F77E74C2F76C}"/>
              </a:ext>
            </a:extLst>
          </p:cNvPr>
          <p:cNvSpPr/>
          <p:nvPr/>
        </p:nvSpPr>
        <p:spPr>
          <a:xfrm>
            <a:off x="969779" y="5736432"/>
            <a:ext cx="328277" cy="334488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002ACD-D748-14F2-FF21-492D6057D0EB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2513246" y="5949455"/>
            <a:ext cx="775221" cy="523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716C3974-444E-F16D-C379-2E070BCF64C2}"/>
              </a:ext>
            </a:extLst>
          </p:cNvPr>
          <p:cNvSpPr/>
          <p:nvPr/>
        </p:nvSpPr>
        <p:spPr>
          <a:xfrm>
            <a:off x="3288467" y="5319070"/>
            <a:ext cx="1219668" cy="119710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86" name="Picture 85" descr="A close-up of a couple of gears&#10;&#10;AI-generated content may be incorrect.">
            <a:extLst>
              <a:ext uri="{FF2B5EF4-FFF2-40B4-BE49-F238E27FC236}">
                <a16:creationId xmlns:a16="http://schemas.microsoft.com/office/drawing/2014/main" id="{CBE495DB-FFA8-654B-A215-FE7DD4CD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72" y="5541308"/>
            <a:ext cx="825329" cy="80288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92E00E5-FA99-4174-9A75-611B68E09C10}"/>
              </a:ext>
            </a:extLst>
          </p:cNvPr>
          <p:cNvSpPr txBox="1"/>
          <p:nvPr/>
        </p:nvSpPr>
        <p:spPr>
          <a:xfrm>
            <a:off x="2905786" y="6508082"/>
            <a:ext cx="196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Trained ML model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8D16369-89E3-566C-F182-7CF93AAE144E}"/>
              </a:ext>
            </a:extLst>
          </p:cNvPr>
          <p:cNvCxnSpPr>
            <a:cxnSpLocks/>
          </p:cNvCxnSpPr>
          <p:nvPr/>
        </p:nvCxnSpPr>
        <p:spPr>
          <a:xfrm flipH="1">
            <a:off x="4453535" y="3160744"/>
            <a:ext cx="3433866" cy="25219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41F1F8-F4E9-A625-5872-DA960927BFFF}"/>
              </a:ext>
            </a:extLst>
          </p:cNvPr>
          <p:cNvCxnSpPr>
            <a:cxnSpLocks/>
          </p:cNvCxnSpPr>
          <p:nvPr/>
        </p:nvCxnSpPr>
        <p:spPr>
          <a:xfrm>
            <a:off x="4517301" y="5914437"/>
            <a:ext cx="146731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2040C08-0325-BBAE-E92E-5AA0261CFF6F}"/>
              </a:ext>
            </a:extLst>
          </p:cNvPr>
          <p:cNvGrpSpPr/>
          <p:nvPr/>
        </p:nvGrpSpPr>
        <p:grpSpPr>
          <a:xfrm>
            <a:off x="6219827" y="5061644"/>
            <a:ext cx="828944" cy="1705585"/>
            <a:chOff x="6312892" y="5012966"/>
            <a:chExt cx="828944" cy="1705585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614FAA3-4A44-1DD0-D75A-0C1B84C1D3AE}"/>
                </a:ext>
              </a:extLst>
            </p:cNvPr>
            <p:cNvSpPr/>
            <p:nvPr/>
          </p:nvSpPr>
          <p:spPr>
            <a:xfrm>
              <a:off x="6769851" y="5012966"/>
              <a:ext cx="328277" cy="33448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3E8C19F-5886-6E25-E769-0B392208A6E9}"/>
                </a:ext>
              </a:extLst>
            </p:cNvPr>
            <p:cNvSpPr/>
            <p:nvPr/>
          </p:nvSpPr>
          <p:spPr>
            <a:xfrm>
              <a:off x="6317706" y="5015505"/>
              <a:ext cx="328277" cy="33448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B06A6D66-490C-8D5E-F0AE-48253914FFA2}"/>
                </a:ext>
              </a:extLst>
            </p:cNvPr>
            <p:cNvSpPr/>
            <p:nvPr/>
          </p:nvSpPr>
          <p:spPr>
            <a:xfrm>
              <a:off x="6770464" y="5462721"/>
              <a:ext cx="328277" cy="334488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1A38030C-4AA8-9FCE-0AA6-6276A98C959C}"/>
                </a:ext>
              </a:extLst>
            </p:cNvPr>
            <p:cNvSpPr/>
            <p:nvPr/>
          </p:nvSpPr>
          <p:spPr>
            <a:xfrm>
              <a:off x="6312892" y="5462721"/>
              <a:ext cx="328277" cy="334488"/>
            </a:xfrm>
            <a:prstGeom prst="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40F17C2-A58E-F9DF-2255-88AC2A19ADE1}"/>
                </a:ext>
              </a:extLst>
            </p:cNvPr>
            <p:cNvSpPr/>
            <p:nvPr/>
          </p:nvSpPr>
          <p:spPr>
            <a:xfrm>
              <a:off x="6316076" y="5951688"/>
              <a:ext cx="328277" cy="334488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B1B692A-382F-794E-CB3C-4ACDF51F0D10}"/>
                </a:ext>
              </a:extLst>
            </p:cNvPr>
            <p:cNvSpPr/>
            <p:nvPr/>
          </p:nvSpPr>
          <p:spPr>
            <a:xfrm>
              <a:off x="6765282" y="5949735"/>
              <a:ext cx="328277" cy="334488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115" name="5-point Star 114">
              <a:extLst>
                <a:ext uri="{FF2B5EF4-FFF2-40B4-BE49-F238E27FC236}">
                  <a16:creationId xmlns:a16="http://schemas.microsoft.com/office/drawing/2014/main" id="{8086314A-B40E-8D2F-7F6B-40AB15009F1D}"/>
                </a:ext>
              </a:extLst>
            </p:cNvPr>
            <p:cNvSpPr/>
            <p:nvPr/>
          </p:nvSpPr>
          <p:spPr>
            <a:xfrm>
              <a:off x="6765282" y="6384062"/>
              <a:ext cx="376554" cy="334489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116" name="5-point Star 115">
              <a:extLst>
                <a:ext uri="{FF2B5EF4-FFF2-40B4-BE49-F238E27FC236}">
                  <a16:creationId xmlns:a16="http://schemas.microsoft.com/office/drawing/2014/main" id="{4375A5F1-0D5B-7C15-7BC2-0805CEA779AE}"/>
                </a:ext>
              </a:extLst>
            </p:cNvPr>
            <p:cNvSpPr/>
            <p:nvPr/>
          </p:nvSpPr>
          <p:spPr>
            <a:xfrm>
              <a:off x="6329495" y="6384062"/>
              <a:ext cx="376554" cy="334489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9F72CBE-D295-5D4A-2096-70A5A55ABD99}"/>
              </a:ext>
            </a:extLst>
          </p:cNvPr>
          <p:cNvSpPr txBox="1"/>
          <p:nvPr/>
        </p:nvSpPr>
        <p:spPr>
          <a:xfrm>
            <a:off x="7527153" y="5420864"/>
            <a:ext cx="2721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dirty="0"/>
              <a:t>Four different groups are identified. The outputs have labels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AD4BC21-7499-125A-99A8-8FEB4E93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8</a:t>
            </a:fld>
            <a:endParaRPr lang="en-L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5588BD-27FF-7D6D-2C9B-D102048274D7}"/>
              </a:ext>
            </a:extLst>
          </p:cNvPr>
          <p:cNvSpPr txBox="1"/>
          <p:nvPr/>
        </p:nvSpPr>
        <p:spPr>
          <a:xfrm>
            <a:off x="4321499" y="-58039"/>
            <a:ext cx="3245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0521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A384735B-7845-700A-C7DC-3CCB6A197395}"/>
              </a:ext>
            </a:extLst>
          </p:cNvPr>
          <p:cNvSpPr/>
          <p:nvPr/>
        </p:nvSpPr>
        <p:spPr>
          <a:xfrm>
            <a:off x="1227388" y="2706616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B8C937-4C69-B29F-75C6-3766E2D3BB2E}"/>
              </a:ext>
            </a:extLst>
          </p:cNvPr>
          <p:cNvSpPr/>
          <p:nvPr/>
        </p:nvSpPr>
        <p:spPr>
          <a:xfrm>
            <a:off x="660042" y="307660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3790C-53B3-1407-4647-35ABCAF74139}"/>
              </a:ext>
            </a:extLst>
          </p:cNvPr>
          <p:cNvSpPr/>
          <p:nvPr/>
        </p:nvSpPr>
        <p:spPr>
          <a:xfrm>
            <a:off x="1679273" y="3010974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FCF91CDC-EFD3-5464-4FB7-6C3284C0E733}"/>
              </a:ext>
            </a:extLst>
          </p:cNvPr>
          <p:cNvSpPr/>
          <p:nvPr/>
        </p:nvSpPr>
        <p:spPr>
          <a:xfrm>
            <a:off x="1599528" y="2500612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D72CF9BF-A502-823A-A1C6-7AFB97F6A50C}"/>
              </a:ext>
            </a:extLst>
          </p:cNvPr>
          <p:cNvSpPr/>
          <p:nvPr/>
        </p:nvSpPr>
        <p:spPr>
          <a:xfrm>
            <a:off x="2077719" y="2164441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A597079-5ACC-55E3-1190-0D2E2255E23C}"/>
              </a:ext>
            </a:extLst>
          </p:cNvPr>
          <p:cNvSpPr/>
          <p:nvPr/>
        </p:nvSpPr>
        <p:spPr>
          <a:xfrm>
            <a:off x="722340" y="2384025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C5E5227-DB9D-867D-946D-4D50F6B5951B}"/>
              </a:ext>
            </a:extLst>
          </p:cNvPr>
          <p:cNvSpPr/>
          <p:nvPr/>
        </p:nvSpPr>
        <p:spPr>
          <a:xfrm>
            <a:off x="1360294" y="3261266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A0789-1C16-1033-1B37-4F220564722E}"/>
              </a:ext>
            </a:extLst>
          </p:cNvPr>
          <p:cNvSpPr/>
          <p:nvPr/>
        </p:nvSpPr>
        <p:spPr>
          <a:xfrm>
            <a:off x="2040780" y="411949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5995C-D7D1-D105-9703-F6125C37B442}"/>
              </a:ext>
            </a:extLst>
          </p:cNvPr>
          <p:cNvSpPr/>
          <p:nvPr/>
        </p:nvSpPr>
        <p:spPr>
          <a:xfrm>
            <a:off x="839297" y="3490879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E09E7-A907-839E-EE48-C82AE3FE279C}"/>
              </a:ext>
            </a:extLst>
          </p:cNvPr>
          <p:cNvSpPr/>
          <p:nvPr/>
        </p:nvSpPr>
        <p:spPr>
          <a:xfrm>
            <a:off x="2200486" y="3148719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A7459-E185-560B-B0B9-03D85F73E21D}"/>
              </a:ext>
            </a:extLst>
          </p:cNvPr>
          <p:cNvSpPr/>
          <p:nvPr/>
        </p:nvSpPr>
        <p:spPr>
          <a:xfrm>
            <a:off x="896640" y="4349162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4EB5036-D33C-06F7-ABF5-0B4F50D12351}"/>
              </a:ext>
            </a:extLst>
          </p:cNvPr>
          <p:cNvSpPr/>
          <p:nvPr/>
        </p:nvSpPr>
        <p:spPr>
          <a:xfrm>
            <a:off x="1512694" y="3906841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FE530DC-74FE-5812-7524-5769C3F13A33}"/>
              </a:ext>
            </a:extLst>
          </p:cNvPr>
          <p:cNvSpPr/>
          <p:nvPr/>
        </p:nvSpPr>
        <p:spPr>
          <a:xfrm>
            <a:off x="1601802" y="4606498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54286B-8EFE-4725-7927-A2DFF56014C7}"/>
              </a:ext>
            </a:extLst>
          </p:cNvPr>
          <p:cNvSpPr/>
          <p:nvPr/>
        </p:nvSpPr>
        <p:spPr>
          <a:xfrm>
            <a:off x="2010443" y="3553649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705E7D-89A2-6970-1DC7-7EC6AAEE9C6E}"/>
              </a:ext>
            </a:extLst>
          </p:cNvPr>
          <p:cNvSpPr/>
          <p:nvPr/>
        </p:nvSpPr>
        <p:spPr>
          <a:xfrm>
            <a:off x="2151178" y="2626943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B19870-E2C8-8E63-79EE-074A60CBC687}"/>
              </a:ext>
            </a:extLst>
          </p:cNvPr>
          <p:cNvSpPr/>
          <p:nvPr/>
        </p:nvSpPr>
        <p:spPr>
          <a:xfrm>
            <a:off x="2355010" y="3723060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87CEBE-9AB3-BFF4-7A43-97B90F63C502}"/>
              </a:ext>
            </a:extLst>
          </p:cNvPr>
          <p:cNvSpPr/>
          <p:nvPr/>
        </p:nvSpPr>
        <p:spPr>
          <a:xfrm>
            <a:off x="413000" y="273536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97202E-46E4-FF57-DA90-2FCFF857202E}"/>
              </a:ext>
            </a:extLst>
          </p:cNvPr>
          <p:cNvSpPr/>
          <p:nvPr/>
        </p:nvSpPr>
        <p:spPr>
          <a:xfrm>
            <a:off x="1542605" y="1983759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6A9642-76D6-E01E-8838-2DDD20180439}"/>
              </a:ext>
            </a:extLst>
          </p:cNvPr>
          <p:cNvSpPr/>
          <p:nvPr/>
        </p:nvSpPr>
        <p:spPr>
          <a:xfrm>
            <a:off x="185395" y="317811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825378-FF84-A507-365B-9C23151EC311}"/>
              </a:ext>
            </a:extLst>
          </p:cNvPr>
          <p:cNvSpPr/>
          <p:nvPr/>
        </p:nvSpPr>
        <p:spPr>
          <a:xfrm>
            <a:off x="2554687" y="2896989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F1F279-F55F-1597-5A51-C56AB72F0D4F}"/>
              </a:ext>
            </a:extLst>
          </p:cNvPr>
          <p:cNvSpPr/>
          <p:nvPr/>
        </p:nvSpPr>
        <p:spPr>
          <a:xfrm>
            <a:off x="1005344" y="1839494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A5B298-22C5-B591-01F2-34CE591C238E}"/>
              </a:ext>
            </a:extLst>
          </p:cNvPr>
          <p:cNvSpPr/>
          <p:nvPr/>
        </p:nvSpPr>
        <p:spPr>
          <a:xfrm>
            <a:off x="591914" y="1992220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C4763D-3996-A756-4F20-6A6D65DE8302}"/>
              </a:ext>
            </a:extLst>
          </p:cNvPr>
          <p:cNvSpPr/>
          <p:nvPr/>
        </p:nvSpPr>
        <p:spPr>
          <a:xfrm>
            <a:off x="1186098" y="2244625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F65C2899-F701-AFEE-8F33-F120FD132917}"/>
              </a:ext>
            </a:extLst>
          </p:cNvPr>
          <p:cNvSpPr/>
          <p:nvPr/>
        </p:nvSpPr>
        <p:spPr>
          <a:xfrm>
            <a:off x="244494" y="2315946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508A62C0-C2A9-C63A-34AB-1D559913468F}"/>
              </a:ext>
            </a:extLst>
          </p:cNvPr>
          <p:cNvSpPr/>
          <p:nvPr/>
        </p:nvSpPr>
        <p:spPr>
          <a:xfrm>
            <a:off x="2105924" y="4554774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3FC8A1F-6756-A77E-2BD8-8C0CBEB4AB56}"/>
              </a:ext>
            </a:extLst>
          </p:cNvPr>
          <p:cNvSpPr/>
          <p:nvPr/>
        </p:nvSpPr>
        <p:spPr>
          <a:xfrm>
            <a:off x="1655777" y="3650961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8B086310-7307-A34C-BCE0-DFAE34E88AA4}"/>
              </a:ext>
            </a:extLst>
          </p:cNvPr>
          <p:cNvSpPr/>
          <p:nvPr/>
        </p:nvSpPr>
        <p:spPr>
          <a:xfrm>
            <a:off x="475082" y="4460171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7169CC90-D2BD-64C3-0BB0-E1D368F94672}"/>
              </a:ext>
            </a:extLst>
          </p:cNvPr>
          <p:cNvSpPr/>
          <p:nvPr/>
        </p:nvSpPr>
        <p:spPr>
          <a:xfrm>
            <a:off x="1189761" y="4695719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A066DB10-83BD-329E-32D8-261B47AC1B44}"/>
              </a:ext>
            </a:extLst>
          </p:cNvPr>
          <p:cNvSpPr/>
          <p:nvPr/>
        </p:nvSpPr>
        <p:spPr>
          <a:xfrm>
            <a:off x="1150921" y="3772977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81A3F4C9-AC72-D7C4-62A0-2B71ED657AC7}"/>
              </a:ext>
            </a:extLst>
          </p:cNvPr>
          <p:cNvSpPr/>
          <p:nvPr/>
        </p:nvSpPr>
        <p:spPr>
          <a:xfrm>
            <a:off x="353625" y="4005524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F3A8D70-11F9-768D-4F05-AC71FD240287}"/>
              </a:ext>
            </a:extLst>
          </p:cNvPr>
          <p:cNvSpPr/>
          <p:nvPr/>
        </p:nvSpPr>
        <p:spPr>
          <a:xfrm>
            <a:off x="2690929" y="3332263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868659D6-0B38-6717-3606-0F88A3621A92}"/>
              </a:ext>
            </a:extLst>
          </p:cNvPr>
          <p:cNvSpPr/>
          <p:nvPr/>
        </p:nvSpPr>
        <p:spPr>
          <a:xfrm>
            <a:off x="426399" y="3541062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992D3BA-434A-DF8A-6122-510FD1C1DFB1}"/>
              </a:ext>
            </a:extLst>
          </p:cNvPr>
          <p:cNvSpPr/>
          <p:nvPr/>
        </p:nvSpPr>
        <p:spPr>
          <a:xfrm>
            <a:off x="1366851" y="4271891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BBCBD6E-6B6D-AD2E-EF87-732A545EF82C}"/>
              </a:ext>
            </a:extLst>
          </p:cNvPr>
          <p:cNvSpPr/>
          <p:nvPr/>
        </p:nvSpPr>
        <p:spPr>
          <a:xfrm>
            <a:off x="1349441" y="1672726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C70C7211-EEFD-2AF3-33A8-375AA2059D05}"/>
              </a:ext>
            </a:extLst>
          </p:cNvPr>
          <p:cNvSpPr/>
          <p:nvPr/>
        </p:nvSpPr>
        <p:spPr>
          <a:xfrm>
            <a:off x="874740" y="2536425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ED87FCBA-44C5-A9DA-265E-1184258D084E}"/>
              </a:ext>
            </a:extLst>
          </p:cNvPr>
          <p:cNvSpPr/>
          <p:nvPr/>
        </p:nvSpPr>
        <p:spPr>
          <a:xfrm>
            <a:off x="689305" y="3934823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445FDE93-077E-DF71-2ACD-0E9C66B2A3F5}"/>
              </a:ext>
            </a:extLst>
          </p:cNvPr>
          <p:cNvSpPr/>
          <p:nvPr/>
        </p:nvSpPr>
        <p:spPr>
          <a:xfrm>
            <a:off x="1874201" y="1871308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5B9E711C-8C72-34EE-9E50-EED34F404588}"/>
              </a:ext>
            </a:extLst>
          </p:cNvPr>
          <p:cNvSpPr/>
          <p:nvPr/>
        </p:nvSpPr>
        <p:spPr>
          <a:xfrm>
            <a:off x="102092" y="3828164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6208FC-9C0C-74ED-5020-9353B25DA71F}"/>
              </a:ext>
            </a:extLst>
          </p:cNvPr>
          <p:cNvSpPr/>
          <p:nvPr/>
        </p:nvSpPr>
        <p:spPr>
          <a:xfrm>
            <a:off x="959040" y="309459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B3523E-6FE8-DBD8-5400-D0E02DDA9FAE}"/>
              </a:ext>
            </a:extLst>
          </p:cNvPr>
          <p:cNvSpPr/>
          <p:nvPr/>
        </p:nvSpPr>
        <p:spPr>
          <a:xfrm>
            <a:off x="2193180" y="427189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CE7636-0567-7FB8-BDE2-E86E5ECD268B}"/>
              </a:ext>
            </a:extLst>
          </p:cNvPr>
          <p:cNvSpPr/>
          <p:nvPr/>
        </p:nvSpPr>
        <p:spPr>
          <a:xfrm>
            <a:off x="2535763" y="2384026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8ECCF6-5335-3101-11B6-CCF03C74B8BD}"/>
              </a:ext>
            </a:extLst>
          </p:cNvPr>
          <p:cNvSpPr/>
          <p:nvPr/>
        </p:nvSpPr>
        <p:spPr>
          <a:xfrm>
            <a:off x="2679844" y="3889009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222FA8-6D9E-99BD-1DBC-424F1DF4A613}"/>
              </a:ext>
            </a:extLst>
          </p:cNvPr>
          <p:cNvSpPr/>
          <p:nvPr/>
        </p:nvSpPr>
        <p:spPr>
          <a:xfrm>
            <a:off x="2345580" y="442429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3D58D5-E470-5782-4BBB-2CD0F1C13C0B}"/>
              </a:ext>
            </a:extLst>
          </p:cNvPr>
          <p:cNvSpPr/>
          <p:nvPr/>
        </p:nvSpPr>
        <p:spPr>
          <a:xfrm>
            <a:off x="1844077" y="2313748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7C2652-4808-F296-B70D-9C1D502E4FC2}"/>
              </a:ext>
            </a:extLst>
          </p:cNvPr>
          <p:cNvSpPr/>
          <p:nvPr/>
        </p:nvSpPr>
        <p:spPr>
          <a:xfrm>
            <a:off x="1850737" y="3254589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050905-3F1C-9A5B-BAB9-F20C5B4FEEF6}"/>
              </a:ext>
            </a:extLst>
          </p:cNvPr>
          <p:cNvSpPr/>
          <p:nvPr/>
        </p:nvSpPr>
        <p:spPr>
          <a:xfrm>
            <a:off x="2497980" y="4576690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F1C00C-6FAD-60D3-44AC-AB6BF37CBD7D}"/>
              </a:ext>
            </a:extLst>
          </p:cNvPr>
          <p:cNvSpPr/>
          <p:nvPr/>
        </p:nvSpPr>
        <p:spPr>
          <a:xfrm>
            <a:off x="763414" y="4730414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B6BEC5-51C9-A0C1-0380-67E594AAE6B3}"/>
              </a:ext>
            </a:extLst>
          </p:cNvPr>
          <p:cNvSpPr txBox="1"/>
          <p:nvPr/>
        </p:nvSpPr>
        <p:spPr>
          <a:xfrm>
            <a:off x="736193" y="1164334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Input Raw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ACB474-1E2F-8644-463F-CFA68D41713D}"/>
              </a:ext>
            </a:extLst>
          </p:cNvPr>
          <p:cNvSpPr txBox="1"/>
          <p:nvPr/>
        </p:nvSpPr>
        <p:spPr>
          <a:xfrm>
            <a:off x="5249331" y="979668"/>
            <a:ext cx="14451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LU" dirty="0"/>
              <a:t>Environment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7E4DF8-1392-02AE-DF84-9D799EC4BF58}"/>
              </a:ext>
            </a:extLst>
          </p:cNvPr>
          <p:cNvSpPr txBox="1"/>
          <p:nvPr/>
        </p:nvSpPr>
        <p:spPr>
          <a:xfrm>
            <a:off x="5592051" y="5350887"/>
            <a:ext cx="759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LU" dirty="0"/>
              <a:t>Agent</a:t>
            </a:r>
          </a:p>
        </p:txBody>
      </p:sp>
      <p:pic>
        <p:nvPicPr>
          <p:cNvPr id="55" name="Picture 54" descr="A brain and light bulb with a gear&#10;&#10;AI-generated content may be incorrect.">
            <a:extLst>
              <a:ext uri="{FF2B5EF4-FFF2-40B4-BE49-F238E27FC236}">
                <a16:creationId xmlns:a16="http://schemas.microsoft.com/office/drawing/2014/main" id="{C10B9F12-4FD1-AFE7-36E2-EA2438A3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32034" y="2802411"/>
            <a:ext cx="1279731" cy="127973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F7C2CB-F502-C1F8-A09D-77ADF392B671}"/>
              </a:ext>
            </a:extLst>
          </p:cNvPr>
          <p:cNvSpPr txBox="1"/>
          <p:nvPr/>
        </p:nvSpPr>
        <p:spPr>
          <a:xfrm>
            <a:off x="6694470" y="1944416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Best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973AC4-87D9-54A6-DCA4-430560D626CE}"/>
              </a:ext>
            </a:extLst>
          </p:cNvPr>
          <p:cNvSpPr txBox="1"/>
          <p:nvPr/>
        </p:nvSpPr>
        <p:spPr>
          <a:xfrm>
            <a:off x="4191137" y="1944416"/>
            <a:ext cx="93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Reward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F1A926-AF83-0840-27DD-A107CEFDBACC}"/>
              </a:ext>
            </a:extLst>
          </p:cNvPr>
          <p:cNvSpPr txBox="1"/>
          <p:nvPr/>
        </p:nvSpPr>
        <p:spPr>
          <a:xfrm>
            <a:off x="6694470" y="4304156"/>
            <a:ext cx="187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Selection of Algorithm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923D5C-B186-AFAA-025A-33164DC87069}"/>
              </a:ext>
            </a:extLst>
          </p:cNvPr>
          <p:cNvSpPr txBox="1"/>
          <p:nvPr/>
        </p:nvSpPr>
        <p:spPr>
          <a:xfrm>
            <a:off x="4307322" y="4442655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State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8820248-EA34-C875-4E9A-1DE4FE86226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623491" y="1488334"/>
            <a:ext cx="1944000" cy="1296000"/>
          </a:xfrm>
          <a:prstGeom prst="bentConnector3">
            <a:avLst>
              <a:gd name="adj1" fmla="val -17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016573E7-D1DA-A351-EA8E-093056AA02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947353" y="3104700"/>
            <a:ext cx="1656000" cy="2412000"/>
          </a:xfrm>
          <a:prstGeom prst="bentConnector3">
            <a:avLst>
              <a:gd name="adj1" fmla="val -1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07EDB6E0-9C87-2FB7-1DDB-D8E5F23284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54092" y="3554622"/>
            <a:ext cx="2052000" cy="1868400"/>
          </a:xfrm>
          <a:prstGeom prst="bentConnector3">
            <a:avLst>
              <a:gd name="adj1" fmla="val -17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4E7A39E-1EC6-6B88-BA2C-F41F21382C2A}"/>
              </a:ext>
            </a:extLst>
          </p:cNvPr>
          <p:cNvCxnSpPr>
            <a:cxnSpLocks/>
          </p:cNvCxnSpPr>
          <p:nvPr/>
        </p:nvCxnSpPr>
        <p:spPr>
          <a:xfrm flipH="1" flipV="1">
            <a:off x="6678297" y="1154622"/>
            <a:ext cx="1530000" cy="2304000"/>
          </a:xfrm>
          <a:prstGeom prst="bentConnector3">
            <a:avLst>
              <a:gd name="adj1" fmla="val -17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2B7BE73-6D48-3C39-1042-62DCFEEA23BD}"/>
              </a:ext>
            </a:extLst>
          </p:cNvPr>
          <p:cNvCxnSpPr/>
          <p:nvPr/>
        </p:nvCxnSpPr>
        <p:spPr>
          <a:xfrm>
            <a:off x="3172178" y="3429000"/>
            <a:ext cx="58702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9C616B-4971-FB6B-E241-F85E0C9F0055}"/>
              </a:ext>
            </a:extLst>
          </p:cNvPr>
          <p:cNvCxnSpPr>
            <a:cxnSpLocks/>
          </p:cNvCxnSpPr>
          <p:nvPr/>
        </p:nvCxnSpPr>
        <p:spPr>
          <a:xfrm>
            <a:off x="9186105" y="3636349"/>
            <a:ext cx="612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79407F1-CC80-933E-268F-92374724C010}"/>
              </a:ext>
            </a:extLst>
          </p:cNvPr>
          <p:cNvCxnSpPr>
            <a:cxnSpLocks/>
          </p:cNvCxnSpPr>
          <p:nvPr/>
        </p:nvCxnSpPr>
        <p:spPr>
          <a:xfrm>
            <a:off x="9183056" y="1164333"/>
            <a:ext cx="0" cy="37597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19D3F6A-6959-B616-A88C-90DFE789BE64}"/>
              </a:ext>
            </a:extLst>
          </p:cNvPr>
          <p:cNvCxnSpPr>
            <a:cxnSpLocks/>
          </p:cNvCxnSpPr>
          <p:nvPr/>
        </p:nvCxnSpPr>
        <p:spPr>
          <a:xfrm>
            <a:off x="9183056" y="1164333"/>
            <a:ext cx="6156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C869CA2-5627-2655-013D-60271D193D18}"/>
              </a:ext>
            </a:extLst>
          </p:cNvPr>
          <p:cNvCxnSpPr>
            <a:cxnSpLocks/>
          </p:cNvCxnSpPr>
          <p:nvPr/>
        </p:nvCxnSpPr>
        <p:spPr>
          <a:xfrm>
            <a:off x="9183056" y="4924106"/>
            <a:ext cx="6156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1569664-3B84-3E90-4619-B7C96B840597}"/>
              </a:ext>
            </a:extLst>
          </p:cNvPr>
          <p:cNvSpPr/>
          <p:nvPr/>
        </p:nvSpPr>
        <p:spPr>
          <a:xfrm>
            <a:off x="10241486" y="572924"/>
            <a:ext cx="1445139" cy="10623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B206B8-815E-E04F-8532-CD4B5015D940}"/>
              </a:ext>
            </a:extLst>
          </p:cNvPr>
          <p:cNvSpPr/>
          <p:nvPr/>
        </p:nvSpPr>
        <p:spPr>
          <a:xfrm>
            <a:off x="10241485" y="1843377"/>
            <a:ext cx="1445139" cy="10623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F78F3A3-625A-EC91-9890-967CCB703E9B}"/>
              </a:ext>
            </a:extLst>
          </p:cNvPr>
          <p:cNvSpPr/>
          <p:nvPr/>
        </p:nvSpPr>
        <p:spPr>
          <a:xfrm>
            <a:off x="10241485" y="3113830"/>
            <a:ext cx="1445139" cy="10623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1C3C31-9507-63FD-BF62-6CAD9AB070C6}"/>
              </a:ext>
            </a:extLst>
          </p:cNvPr>
          <p:cNvSpPr/>
          <p:nvPr/>
        </p:nvSpPr>
        <p:spPr>
          <a:xfrm>
            <a:off x="10223139" y="4383889"/>
            <a:ext cx="1445139" cy="10623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6F7703-CFDA-949E-4CB7-A3C9759D2A06}"/>
              </a:ext>
            </a:extLst>
          </p:cNvPr>
          <p:cNvCxnSpPr>
            <a:cxnSpLocks/>
          </p:cNvCxnSpPr>
          <p:nvPr/>
        </p:nvCxnSpPr>
        <p:spPr>
          <a:xfrm>
            <a:off x="9183056" y="2384135"/>
            <a:ext cx="612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95F1EAB-9C82-CCA4-0499-F6B279A11A87}"/>
              </a:ext>
            </a:extLst>
          </p:cNvPr>
          <p:cNvCxnSpPr/>
          <p:nvPr/>
        </p:nvCxnSpPr>
        <p:spPr>
          <a:xfrm>
            <a:off x="8387644" y="3067681"/>
            <a:ext cx="795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C6E1C-218C-7A85-6B21-FC1F24DEA279}"/>
              </a:ext>
            </a:extLst>
          </p:cNvPr>
          <p:cNvSpPr/>
          <p:nvPr/>
        </p:nvSpPr>
        <p:spPr>
          <a:xfrm>
            <a:off x="10356027" y="675198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49A1B2-3E42-920B-7D50-B0CCE73149C8}"/>
              </a:ext>
            </a:extLst>
          </p:cNvPr>
          <p:cNvSpPr/>
          <p:nvPr/>
        </p:nvSpPr>
        <p:spPr>
          <a:xfrm>
            <a:off x="10805251" y="675198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824E07-B4A5-A02E-55F6-42287D861C0A}"/>
              </a:ext>
            </a:extLst>
          </p:cNvPr>
          <p:cNvSpPr/>
          <p:nvPr/>
        </p:nvSpPr>
        <p:spPr>
          <a:xfrm>
            <a:off x="11245938" y="680108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998D505-70AC-ABB5-5FD7-CCA8B4B3BC21}"/>
              </a:ext>
            </a:extLst>
          </p:cNvPr>
          <p:cNvSpPr/>
          <p:nvPr/>
        </p:nvSpPr>
        <p:spPr>
          <a:xfrm>
            <a:off x="10362181" y="1146804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32A20-704C-4B63-E4B2-1E929DBCBB7F}"/>
              </a:ext>
            </a:extLst>
          </p:cNvPr>
          <p:cNvSpPr/>
          <p:nvPr/>
        </p:nvSpPr>
        <p:spPr>
          <a:xfrm>
            <a:off x="10804912" y="1154622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AA714B-1625-1941-D379-48C6B2B040AB}"/>
              </a:ext>
            </a:extLst>
          </p:cNvPr>
          <p:cNvSpPr/>
          <p:nvPr/>
        </p:nvSpPr>
        <p:spPr>
          <a:xfrm>
            <a:off x="11245599" y="1159532"/>
            <a:ext cx="36150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4" name="5-point Star 103">
            <a:extLst>
              <a:ext uri="{FF2B5EF4-FFF2-40B4-BE49-F238E27FC236}">
                <a16:creationId xmlns:a16="http://schemas.microsoft.com/office/drawing/2014/main" id="{27DBCA83-52F7-E778-5B6D-9DCDC238004F}"/>
              </a:ext>
            </a:extLst>
          </p:cNvPr>
          <p:cNvSpPr/>
          <p:nvPr/>
        </p:nvSpPr>
        <p:spPr>
          <a:xfrm>
            <a:off x="10294360" y="1951666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5" name="5-point Star 104">
            <a:extLst>
              <a:ext uri="{FF2B5EF4-FFF2-40B4-BE49-F238E27FC236}">
                <a16:creationId xmlns:a16="http://schemas.microsoft.com/office/drawing/2014/main" id="{C8DC72E7-2E64-D68B-3C8C-0840839C429E}"/>
              </a:ext>
            </a:extLst>
          </p:cNvPr>
          <p:cNvSpPr/>
          <p:nvPr/>
        </p:nvSpPr>
        <p:spPr>
          <a:xfrm>
            <a:off x="10767472" y="1951666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6" name="5-point Star 105">
            <a:extLst>
              <a:ext uri="{FF2B5EF4-FFF2-40B4-BE49-F238E27FC236}">
                <a16:creationId xmlns:a16="http://schemas.microsoft.com/office/drawing/2014/main" id="{DC17C2F4-4E3A-7C72-4635-538D706BBDDD}"/>
              </a:ext>
            </a:extLst>
          </p:cNvPr>
          <p:cNvSpPr/>
          <p:nvPr/>
        </p:nvSpPr>
        <p:spPr>
          <a:xfrm>
            <a:off x="11219017" y="1944416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7" name="5-point Star 106">
            <a:extLst>
              <a:ext uri="{FF2B5EF4-FFF2-40B4-BE49-F238E27FC236}">
                <a16:creationId xmlns:a16="http://schemas.microsoft.com/office/drawing/2014/main" id="{E6BA0954-624C-8BCE-B406-BBD8056F510C}"/>
              </a:ext>
            </a:extLst>
          </p:cNvPr>
          <p:cNvSpPr/>
          <p:nvPr/>
        </p:nvSpPr>
        <p:spPr>
          <a:xfrm>
            <a:off x="10302864" y="2433078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8" name="5-point Star 107">
            <a:extLst>
              <a:ext uri="{FF2B5EF4-FFF2-40B4-BE49-F238E27FC236}">
                <a16:creationId xmlns:a16="http://schemas.microsoft.com/office/drawing/2014/main" id="{0B8FAF6E-46A0-2BE8-84B2-2837191B5BEC}"/>
              </a:ext>
            </a:extLst>
          </p:cNvPr>
          <p:cNvSpPr/>
          <p:nvPr/>
        </p:nvSpPr>
        <p:spPr>
          <a:xfrm>
            <a:off x="10775976" y="2433078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9" name="5-point Star 108">
            <a:extLst>
              <a:ext uri="{FF2B5EF4-FFF2-40B4-BE49-F238E27FC236}">
                <a16:creationId xmlns:a16="http://schemas.microsoft.com/office/drawing/2014/main" id="{6A747276-8C65-07FE-2FBE-CD7CEB604166}"/>
              </a:ext>
            </a:extLst>
          </p:cNvPr>
          <p:cNvSpPr/>
          <p:nvPr/>
        </p:nvSpPr>
        <p:spPr>
          <a:xfrm>
            <a:off x="11227521" y="2425828"/>
            <a:ext cx="414670" cy="369333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54C0C8D-9EE6-A304-5CE3-3D3E2CB92E29}"/>
              </a:ext>
            </a:extLst>
          </p:cNvPr>
          <p:cNvSpPr/>
          <p:nvPr/>
        </p:nvSpPr>
        <p:spPr>
          <a:xfrm>
            <a:off x="10320941" y="3195883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46CB5CB-EC0A-3D16-733D-732F82AD9B58}"/>
              </a:ext>
            </a:extLst>
          </p:cNvPr>
          <p:cNvSpPr/>
          <p:nvPr/>
        </p:nvSpPr>
        <p:spPr>
          <a:xfrm>
            <a:off x="10783300" y="317811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94C55BD-C743-CA62-6475-91EDBB30E546}"/>
              </a:ext>
            </a:extLst>
          </p:cNvPr>
          <p:cNvSpPr/>
          <p:nvPr/>
        </p:nvSpPr>
        <p:spPr>
          <a:xfrm>
            <a:off x="11245599" y="317811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6F2902D-0D8D-BABD-FDAA-81C8E95A1EFD}"/>
              </a:ext>
            </a:extLst>
          </p:cNvPr>
          <p:cNvSpPr/>
          <p:nvPr/>
        </p:nvSpPr>
        <p:spPr>
          <a:xfrm>
            <a:off x="10317799" y="3675933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F904A2-9691-1BE3-E84C-211FE35E6B2B}"/>
              </a:ext>
            </a:extLst>
          </p:cNvPr>
          <p:cNvSpPr/>
          <p:nvPr/>
        </p:nvSpPr>
        <p:spPr>
          <a:xfrm>
            <a:off x="10780158" y="365816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7C976B2-DE7A-B446-B07F-7F3742CEE0A6}"/>
              </a:ext>
            </a:extLst>
          </p:cNvPr>
          <p:cNvSpPr/>
          <p:nvPr/>
        </p:nvSpPr>
        <p:spPr>
          <a:xfrm>
            <a:off x="11242457" y="3658168"/>
            <a:ext cx="361507" cy="3693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116" name="Triangle 115">
            <a:extLst>
              <a:ext uri="{FF2B5EF4-FFF2-40B4-BE49-F238E27FC236}">
                <a16:creationId xmlns:a16="http://schemas.microsoft.com/office/drawing/2014/main" id="{2AD99970-4B7F-CD11-C8AE-A49B4EEC78D6}"/>
              </a:ext>
            </a:extLst>
          </p:cNvPr>
          <p:cNvSpPr/>
          <p:nvPr/>
        </p:nvSpPr>
        <p:spPr>
          <a:xfrm>
            <a:off x="10294360" y="4446789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58F8B7B7-7032-A8DE-B2D7-3ABA757296A4}"/>
              </a:ext>
            </a:extLst>
          </p:cNvPr>
          <p:cNvSpPr/>
          <p:nvPr/>
        </p:nvSpPr>
        <p:spPr>
          <a:xfrm>
            <a:off x="10764954" y="4454415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8" name="Triangle 117">
            <a:extLst>
              <a:ext uri="{FF2B5EF4-FFF2-40B4-BE49-F238E27FC236}">
                <a16:creationId xmlns:a16="http://schemas.microsoft.com/office/drawing/2014/main" id="{04F5BE2F-4FAC-E491-DA94-E0908C0D4674}"/>
              </a:ext>
            </a:extLst>
          </p:cNvPr>
          <p:cNvSpPr/>
          <p:nvPr/>
        </p:nvSpPr>
        <p:spPr>
          <a:xfrm>
            <a:off x="11245599" y="4460171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A8C18DDB-DF4F-8768-3D8F-E3F720281110}"/>
              </a:ext>
            </a:extLst>
          </p:cNvPr>
          <p:cNvSpPr/>
          <p:nvPr/>
        </p:nvSpPr>
        <p:spPr>
          <a:xfrm>
            <a:off x="10294360" y="4924106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22E01DEC-4320-B975-502A-AA111BB05DFB}"/>
              </a:ext>
            </a:extLst>
          </p:cNvPr>
          <p:cNvSpPr/>
          <p:nvPr/>
        </p:nvSpPr>
        <p:spPr>
          <a:xfrm>
            <a:off x="10764954" y="4931732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4634C402-7496-643A-5608-8507D6AC557F}"/>
              </a:ext>
            </a:extLst>
          </p:cNvPr>
          <p:cNvSpPr/>
          <p:nvPr/>
        </p:nvSpPr>
        <p:spPr>
          <a:xfrm>
            <a:off x="11245599" y="4937488"/>
            <a:ext cx="361507" cy="36933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4BFD5A1-99AD-C349-AA0A-29EF2F0A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2FFE3-EBCD-004D-B0F6-94C58CE35FF0}" type="slidenum">
              <a:rPr lang="en-LU" smtClean="0"/>
              <a:t>9</a:t>
            </a:fld>
            <a:endParaRPr lang="en-L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CB760C-A987-D90E-5A64-DEB3BBD16A80}"/>
              </a:ext>
            </a:extLst>
          </p:cNvPr>
          <p:cNvSpPr txBox="1"/>
          <p:nvPr/>
        </p:nvSpPr>
        <p:spPr>
          <a:xfrm>
            <a:off x="0" y="85716"/>
            <a:ext cx="3542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75594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9626</TotalTime>
  <Words>3314</Words>
  <Application>Microsoft Macintosh PowerPoint</Application>
  <PresentationFormat>Widescreen</PresentationFormat>
  <Paragraphs>607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Office Theme</vt:lpstr>
      <vt:lpstr>Machine Learning  for beginners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Aleksandra RANCIC</dc:creator>
  <cp:lastModifiedBy>Aleksandra RANCIC</cp:lastModifiedBy>
  <cp:revision>56</cp:revision>
  <dcterms:created xsi:type="dcterms:W3CDTF">2025-03-04T12:07:03Z</dcterms:created>
  <dcterms:modified xsi:type="dcterms:W3CDTF">2025-06-02T08:19:38Z</dcterms:modified>
</cp:coreProperties>
</file>